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3" r:id="rId1"/>
  </p:sldMasterIdLst>
  <p:sldIdLst>
    <p:sldId id="256" r:id="rId2"/>
    <p:sldId id="273" r:id="rId3"/>
    <p:sldId id="268" r:id="rId4"/>
    <p:sldId id="298" r:id="rId5"/>
    <p:sldId id="278" r:id="rId6"/>
    <p:sldId id="277" r:id="rId7"/>
    <p:sldId id="280" r:id="rId8"/>
    <p:sldId id="282" r:id="rId9"/>
    <p:sldId id="297" r:id="rId10"/>
    <p:sldId id="281" r:id="rId11"/>
    <p:sldId id="294" r:id="rId12"/>
    <p:sldId id="275" r:id="rId13"/>
    <p:sldId id="292" r:id="rId14"/>
    <p:sldId id="293" r:id="rId15"/>
    <p:sldId id="295" r:id="rId16"/>
    <p:sldId id="291" r:id="rId17"/>
    <p:sldId id="284" r:id="rId18"/>
    <p:sldId id="285" r:id="rId19"/>
    <p:sldId id="286" r:id="rId20"/>
    <p:sldId id="296" r:id="rId21"/>
    <p:sldId id="276" r:id="rId22"/>
    <p:sldId id="287" r:id="rId23"/>
    <p:sldId id="288" r:id="rId24"/>
    <p:sldId id="289" r:id="rId25"/>
    <p:sldId id="290" r:id="rId2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F3300"/>
    <a:srgbClr val="FF3399"/>
    <a:srgbClr val="41CF41"/>
    <a:srgbClr val="33CC33"/>
    <a:srgbClr val="FFFF66"/>
    <a:srgbClr val="FFFF99"/>
    <a:srgbClr val="FFCC99"/>
    <a:srgbClr val="CC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varScale="1">
        <p:scale>
          <a:sx n="111" d="100"/>
          <a:sy n="111" d="100"/>
        </p:scale>
        <p:origin x="54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51C092-9BEE-44D8-9482-CFC4446B23C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3902C85-D01C-44EB-8B7C-106021345F7A}">
      <dgm:prSet custT="1"/>
      <dgm:spPr/>
      <dgm:t>
        <a:bodyPr/>
        <a:lstStyle/>
        <a:p>
          <a:r>
            <a:rPr lang="en-US" sz="2800" dirty="0">
              <a:latin typeface="Arial Nova Cond Light" panose="020B0306020202020204" pitchFamily="34" charset="0"/>
            </a:rPr>
            <a:t>Contributions 2023</a:t>
          </a:r>
        </a:p>
      </dgm:t>
    </dgm:pt>
    <dgm:pt modelId="{8C12A941-3C79-41A4-A556-2A027156092D}" type="parTrans" cxnId="{47A0221E-147D-4BBB-95A7-78949C4C0592}">
      <dgm:prSet/>
      <dgm:spPr/>
      <dgm:t>
        <a:bodyPr/>
        <a:lstStyle/>
        <a:p>
          <a:endParaRPr lang="en-US" sz="2800">
            <a:latin typeface="Arial Nova Cond Light" panose="020B0306020202020204" pitchFamily="34" charset="0"/>
          </a:endParaRPr>
        </a:p>
      </dgm:t>
    </dgm:pt>
    <dgm:pt modelId="{68F9E193-2CE3-4584-826E-164FA39C4993}" type="sibTrans" cxnId="{47A0221E-147D-4BBB-95A7-78949C4C0592}">
      <dgm:prSet/>
      <dgm:spPr/>
      <dgm:t>
        <a:bodyPr/>
        <a:lstStyle/>
        <a:p>
          <a:endParaRPr lang="en-US" sz="2800">
            <a:latin typeface="Arial Nova Cond Light" panose="020B0306020202020204" pitchFamily="34" charset="0"/>
          </a:endParaRPr>
        </a:p>
      </dgm:t>
    </dgm:pt>
    <dgm:pt modelId="{8425CC8C-1184-4E61-9513-7DE8A5B5EBAC}">
      <dgm:prSet custT="1"/>
      <dgm:spPr/>
      <dgm:t>
        <a:bodyPr/>
        <a:lstStyle/>
        <a:p>
          <a:r>
            <a:rPr lang="en-US" sz="2800" dirty="0">
              <a:latin typeface="Arial Nova Cond Light" panose="020B0306020202020204" pitchFamily="34" charset="0"/>
            </a:rPr>
            <a:t>Contributions 2024</a:t>
          </a:r>
        </a:p>
      </dgm:t>
    </dgm:pt>
    <dgm:pt modelId="{9F24C166-7CC4-4276-9D97-83081A042AE3}" type="parTrans" cxnId="{AE981D0D-09EA-4C0F-A93C-19F5F95B9833}">
      <dgm:prSet/>
      <dgm:spPr/>
      <dgm:t>
        <a:bodyPr/>
        <a:lstStyle/>
        <a:p>
          <a:endParaRPr lang="en-US" sz="2800">
            <a:latin typeface="Arial Nova Cond Light" panose="020B0306020202020204" pitchFamily="34" charset="0"/>
          </a:endParaRPr>
        </a:p>
      </dgm:t>
    </dgm:pt>
    <dgm:pt modelId="{B6BF5638-FA7C-485B-856A-AE7C43835773}" type="sibTrans" cxnId="{AE981D0D-09EA-4C0F-A93C-19F5F95B9833}">
      <dgm:prSet/>
      <dgm:spPr/>
      <dgm:t>
        <a:bodyPr/>
        <a:lstStyle/>
        <a:p>
          <a:endParaRPr lang="en-US" sz="2800">
            <a:latin typeface="Arial Nova Cond Light" panose="020B0306020202020204" pitchFamily="34" charset="0"/>
          </a:endParaRPr>
        </a:p>
      </dgm:t>
    </dgm:pt>
    <dgm:pt modelId="{20C0BB82-9B82-4751-9FED-F7E98127CC47}">
      <dgm:prSet custT="1"/>
      <dgm:spPr/>
      <dgm:t>
        <a:bodyPr/>
        <a:lstStyle/>
        <a:p>
          <a:r>
            <a:rPr lang="fr-FR" sz="2800" noProof="0" dirty="0">
              <a:latin typeface="Arial Nova Cond Light" panose="020B0306020202020204" pitchFamily="34" charset="0"/>
            </a:rPr>
            <a:t>Bilan</a:t>
          </a:r>
          <a:r>
            <a:rPr lang="en-US" sz="2800" dirty="0">
              <a:latin typeface="Arial Nova Cond Light" panose="020B0306020202020204" pitchFamily="34" charset="0"/>
            </a:rPr>
            <a:t> sur les </a:t>
          </a:r>
          <a:r>
            <a:rPr lang="fr-FR" sz="2800" noProof="0" dirty="0">
              <a:latin typeface="Arial Nova Cond Light" panose="020B0306020202020204" pitchFamily="34" charset="0"/>
            </a:rPr>
            <a:t>déchèteries</a:t>
          </a:r>
        </a:p>
      </dgm:t>
    </dgm:pt>
    <dgm:pt modelId="{F8730142-E86E-4ADF-8C40-7798F88E255C}" type="parTrans" cxnId="{94A3CC6C-4475-4455-AB48-4E7902EDA7AF}">
      <dgm:prSet/>
      <dgm:spPr/>
      <dgm:t>
        <a:bodyPr/>
        <a:lstStyle/>
        <a:p>
          <a:endParaRPr lang="en-US" sz="2800">
            <a:latin typeface="Arial Nova Cond Light" panose="020B0306020202020204" pitchFamily="34" charset="0"/>
          </a:endParaRPr>
        </a:p>
      </dgm:t>
    </dgm:pt>
    <dgm:pt modelId="{4A55AA86-1D67-4F94-BFBF-12513FC498F0}" type="sibTrans" cxnId="{94A3CC6C-4475-4455-AB48-4E7902EDA7AF}">
      <dgm:prSet/>
      <dgm:spPr/>
      <dgm:t>
        <a:bodyPr/>
        <a:lstStyle/>
        <a:p>
          <a:endParaRPr lang="en-US" sz="2800">
            <a:latin typeface="Arial Nova Cond Light" panose="020B0306020202020204" pitchFamily="34" charset="0"/>
          </a:endParaRPr>
        </a:p>
      </dgm:t>
    </dgm:pt>
    <dgm:pt modelId="{1DE4FA0B-A2AE-4FE4-B18F-3413E4A74E21}">
      <dgm:prSet custT="1"/>
      <dgm:spPr/>
      <dgm:t>
        <a:bodyPr/>
        <a:lstStyle/>
        <a:p>
          <a:r>
            <a:rPr lang="fr-FR" sz="2800" noProof="0" dirty="0">
              <a:latin typeface="Arial Nova Cond Light" panose="020B0306020202020204" pitchFamily="34" charset="0"/>
            </a:rPr>
            <a:t>Logiciel</a:t>
          </a:r>
          <a:r>
            <a:rPr lang="en-US" sz="2800" dirty="0">
              <a:latin typeface="Arial Nova Cond Light" panose="020B0306020202020204" pitchFamily="34" charset="0"/>
            </a:rPr>
            <a:t> TRADIM / ECOSITO</a:t>
          </a:r>
        </a:p>
      </dgm:t>
    </dgm:pt>
    <dgm:pt modelId="{26576EE4-5FCF-4A77-80EF-50B474606E9C}" type="parTrans" cxnId="{EE54073A-A4BC-4C60-AD4B-4C351869A69F}">
      <dgm:prSet/>
      <dgm:spPr/>
      <dgm:t>
        <a:bodyPr/>
        <a:lstStyle/>
        <a:p>
          <a:endParaRPr lang="en-US" sz="2800">
            <a:latin typeface="Arial Nova Cond Light" panose="020B0306020202020204" pitchFamily="34" charset="0"/>
          </a:endParaRPr>
        </a:p>
      </dgm:t>
    </dgm:pt>
    <dgm:pt modelId="{10DAE6B6-3090-42D3-99B9-80C793D79EFB}" type="sibTrans" cxnId="{EE54073A-A4BC-4C60-AD4B-4C351869A69F}">
      <dgm:prSet/>
      <dgm:spPr/>
      <dgm:t>
        <a:bodyPr/>
        <a:lstStyle/>
        <a:p>
          <a:endParaRPr lang="en-US" sz="2800">
            <a:latin typeface="Arial Nova Cond Light" panose="020B0306020202020204" pitchFamily="34" charset="0"/>
          </a:endParaRPr>
        </a:p>
      </dgm:t>
    </dgm:pt>
    <dgm:pt modelId="{24958F9E-91E0-4F87-9C8F-FB724C6D847F}">
      <dgm:prSet custT="1"/>
      <dgm:spPr/>
      <dgm:t>
        <a:bodyPr/>
        <a:lstStyle/>
        <a:p>
          <a:r>
            <a:rPr lang="fr-FR" sz="2800" noProof="0" dirty="0">
              <a:latin typeface="Arial Nova Cond Light" panose="020B0306020202020204" pitchFamily="34" charset="0"/>
            </a:rPr>
            <a:t>Montants</a:t>
          </a:r>
          <a:r>
            <a:rPr lang="en-US" sz="2800" dirty="0">
              <a:latin typeface="Arial Nova Cond Light" panose="020B0306020202020204" pitchFamily="34" charset="0"/>
            </a:rPr>
            <a:t> </a:t>
          </a:r>
          <a:r>
            <a:rPr lang="fr-FR" sz="2800" noProof="0" dirty="0">
              <a:latin typeface="Arial Nova Cond Light" panose="020B0306020202020204" pitchFamily="34" charset="0"/>
            </a:rPr>
            <a:t>définitifs des soutiens CITEO</a:t>
          </a:r>
          <a:endParaRPr lang="en-US" sz="2800" dirty="0">
            <a:latin typeface="Arial Nova Cond Light" panose="020B0306020202020204" pitchFamily="34" charset="0"/>
          </a:endParaRPr>
        </a:p>
      </dgm:t>
    </dgm:pt>
    <dgm:pt modelId="{9B8A2321-62F4-4306-A367-3EE81E17DB9E}" type="parTrans" cxnId="{45BFE16F-D620-4203-98C3-5BBF421C4A8B}">
      <dgm:prSet/>
      <dgm:spPr/>
      <dgm:t>
        <a:bodyPr/>
        <a:lstStyle/>
        <a:p>
          <a:endParaRPr lang="fr-FR" sz="2800"/>
        </a:p>
      </dgm:t>
    </dgm:pt>
    <dgm:pt modelId="{AD3B0D7A-66B4-467F-AB41-CD59DB8AE658}" type="sibTrans" cxnId="{45BFE16F-D620-4203-98C3-5BBF421C4A8B}">
      <dgm:prSet/>
      <dgm:spPr/>
      <dgm:t>
        <a:bodyPr/>
        <a:lstStyle/>
        <a:p>
          <a:endParaRPr lang="fr-FR" sz="2800"/>
        </a:p>
      </dgm:t>
    </dgm:pt>
    <dgm:pt modelId="{D5BA9A39-6CC9-4840-A407-8E5FA775683C}">
      <dgm:prSet custT="1"/>
      <dgm:spPr/>
      <dgm:t>
        <a:bodyPr/>
        <a:lstStyle/>
        <a:p>
          <a:r>
            <a:rPr lang="fr-FR" sz="2800" noProof="0" dirty="0">
              <a:latin typeface="Arial Nova Cond Light" panose="020B0306020202020204" pitchFamily="34" charset="0"/>
            </a:rPr>
            <a:t>Avenant 6 au contrat de DSP</a:t>
          </a:r>
        </a:p>
      </dgm:t>
    </dgm:pt>
    <dgm:pt modelId="{039156A3-AAA6-47ED-B839-C84E2C1AA484}" type="parTrans" cxnId="{07D9C5EF-07A9-4A13-A3C1-F51A9C6D7541}">
      <dgm:prSet/>
      <dgm:spPr/>
      <dgm:t>
        <a:bodyPr/>
        <a:lstStyle/>
        <a:p>
          <a:endParaRPr lang="fr-FR"/>
        </a:p>
      </dgm:t>
    </dgm:pt>
    <dgm:pt modelId="{8FB49C53-75EC-4D96-A825-8D7CA541753C}" type="sibTrans" cxnId="{07D9C5EF-07A9-4A13-A3C1-F51A9C6D7541}">
      <dgm:prSet/>
      <dgm:spPr/>
      <dgm:t>
        <a:bodyPr/>
        <a:lstStyle/>
        <a:p>
          <a:endParaRPr lang="fr-FR"/>
        </a:p>
      </dgm:t>
    </dgm:pt>
    <dgm:pt modelId="{8B697E64-37F5-4A30-AC9D-6B7CCD335581}" type="pres">
      <dgm:prSet presAssocID="{AF51C092-9BEE-44D8-9482-CFC4446B23CC}" presName="linear" presStyleCnt="0">
        <dgm:presLayoutVars>
          <dgm:animLvl val="lvl"/>
          <dgm:resizeHandles val="exact"/>
        </dgm:presLayoutVars>
      </dgm:prSet>
      <dgm:spPr/>
    </dgm:pt>
    <dgm:pt modelId="{BFF91C41-24D0-4111-9AC0-BFD419507FC9}" type="pres">
      <dgm:prSet presAssocID="{93902C85-D01C-44EB-8B7C-106021345F7A}" presName="parentText" presStyleLbl="node1" presStyleIdx="0" presStyleCnt="6">
        <dgm:presLayoutVars>
          <dgm:chMax val="0"/>
          <dgm:bulletEnabled val="1"/>
        </dgm:presLayoutVars>
      </dgm:prSet>
      <dgm:spPr/>
    </dgm:pt>
    <dgm:pt modelId="{4C0B0564-90F5-4B99-8158-09F97112D570}" type="pres">
      <dgm:prSet presAssocID="{68F9E193-2CE3-4584-826E-164FA39C4993}" presName="spacer" presStyleCnt="0"/>
      <dgm:spPr/>
    </dgm:pt>
    <dgm:pt modelId="{48E4F48B-0675-4089-90C9-563A1B5B7426}" type="pres">
      <dgm:prSet presAssocID="{24958F9E-91E0-4F87-9C8F-FB724C6D847F}" presName="parentText" presStyleLbl="node1" presStyleIdx="1" presStyleCnt="6">
        <dgm:presLayoutVars>
          <dgm:chMax val="0"/>
          <dgm:bulletEnabled val="1"/>
        </dgm:presLayoutVars>
      </dgm:prSet>
      <dgm:spPr/>
    </dgm:pt>
    <dgm:pt modelId="{359CA045-342A-4CF4-8DD4-BE599B090310}" type="pres">
      <dgm:prSet presAssocID="{AD3B0D7A-66B4-467F-AB41-CD59DB8AE658}" presName="spacer" presStyleCnt="0"/>
      <dgm:spPr/>
    </dgm:pt>
    <dgm:pt modelId="{1FE0EE6F-F545-41F4-92AA-B2FB3DE4B5EF}" type="pres">
      <dgm:prSet presAssocID="{D5BA9A39-6CC9-4840-A407-8E5FA775683C}" presName="parentText" presStyleLbl="node1" presStyleIdx="2" presStyleCnt="6">
        <dgm:presLayoutVars>
          <dgm:chMax val="0"/>
          <dgm:bulletEnabled val="1"/>
        </dgm:presLayoutVars>
      </dgm:prSet>
      <dgm:spPr/>
    </dgm:pt>
    <dgm:pt modelId="{A20C0083-AF32-44DB-BA70-EA78AA16849E}" type="pres">
      <dgm:prSet presAssocID="{8FB49C53-75EC-4D96-A825-8D7CA541753C}" presName="spacer" presStyleCnt="0"/>
      <dgm:spPr/>
    </dgm:pt>
    <dgm:pt modelId="{9A373A7D-3684-4254-A14E-343AA10AEB4D}" type="pres">
      <dgm:prSet presAssocID="{8425CC8C-1184-4E61-9513-7DE8A5B5EBAC}" presName="parentText" presStyleLbl="node1" presStyleIdx="3" presStyleCnt="6">
        <dgm:presLayoutVars>
          <dgm:chMax val="0"/>
          <dgm:bulletEnabled val="1"/>
        </dgm:presLayoutVars>
      </dgm:prSet>
      <dgm:spPr/>
    </dgm:pt>
    <dgm:pt modelId="{3834A353-F9D5-4FB0-84C4-D036C03B80C2}" type="pres">
      <dgm:prSet presAssocID="{B6BF5638-FA7C-485B-856A-AE7C43835773}" presName="spacer" presStyleCnt="0"/>
      <dgm:spPr/>
    </dgm:pt>
    <dgm:pt modelId="{8015D886-5695-4196-94C7-6E31685D2C8E}" type="pres">
      <dgm:prSet presAssocID="{20C0BB82-9B82-4751-9FED-F7E98127CC47}" presName="parentText" presStyleLbl="node1" presStyleIdx="4" presStyleCnt="6">
        <dgm:presLayoutVars>
          <dgm:chMax val="0"/>
          <dgm:bulletEnabled val="1"/>
        </dgm:presLayoutVars>
      </dgm:prSet>
      <dgm:spPr/>
    </dgm:pt>
    <dgm:pt modelId="{4FEF97F5-F0B9-4BF7-9A8C-31C1B8C39F7A}" type="pres">
      <dgm:prSet presAssocID="{4A55AA86-1D67-4F94-BFBF-12513FC498F0}" presName="spacer" presStyleCnt="0"/>
      <dgm:spPr/>
    </dgm:pt>
    <dgm:pt modelId="{8C3FFF15-CF72-4967-A1E1-295F795C6821}" type="pres">
      <dgm:prSet presAssocID="{1DE4FA0B-A2AE-4FE4-B18F-3413E4A74E21}" presName="parentText" presStyleLbl="node1" presStyleIdx="5" presStyleCnt="6">
        <dgm:presLayoutVars>
          <dgm:chMax val="0"/>
          <dgm:bulletEnabled val="1"/>
        </dgm:presLayoutVars>
      </dgm:prSet>
      <dgm:spPr/>
    </dgm:pt>
  </dgm:ptLst>
  <dgm:cxnLst>
    <dgm:cxn modelId="{AE981D0D-09EA-4C0F-A93C-19F5F95B9833}" srcId="{AF51C092-9BEE-44D8-9482-CFC4446B23CC}" destId="{8425CC8C-1184-4E61-9513-7DE8A5B5EBAC}" srcOrd="3" destOrd="0" parTransId="{9F24C166-7CC4-4276-9D97-83081A042AE3}" sibTransId="{B6BF5638-FA7C-485B-856A-AE7C43835773}"/>
    <dgm:cxn modelId="{47A0221E-147D-4BBB-95A7-78949C4C0592}" srcId="{AF51C092-9BEE-44D8-9482-CFC4446B23CC}" destId="{93902C85-D01C-44EB-8B7C-106021345F7A}" srcOrd="0" destOrd="0" parTransId="{8C12A941-3C79-41A4-A556-2A027156092D}" sibTransId="{68F9E193-2CE3-4584-826E-164FA39C4993}"/>
    <dgm:cxn modelId="{95692F21-B0C7-40EF-9628-83F3B81F5544}" type="presOf" srcId="{AF51C092-9BEE-44D8-9482-CFC4446B23CC}" destId="{8B697E64-37F5-4A30-AC9D-6B7CCD335581}" srcOrd="0" destOrd="0" presId="urn:microsoft.com/office/officeart/2005/8/layout/vList2"/>
    <dgm:cxn modelId="{EE54073A-A4BC-4C60-AD4B-4C351869A69F}" srcId="{AF51C092-9BEE-44D8-9482-CFC4446B23CC}" destId="{1DE4FA0B-A2AE-4FE4-B18F-3413E4A74E21}" srcOrd="5" destOrd="0" parTransId="{26576EE4-5FCF-4A77-80EF-50B474606E9C}" sibTransId="{10DAE6B6-3090-42D3-99B9-80C793D79EFB}"/>
    <dgm:cxn modelId="{CD3D3065-5C43-4AFF-9EB2-562949140FB9}" type="presOf" srcId="{8425CC8C-1184-4E61-9513-7DE8A5B5EBAC}" destId="{9A373A7D-3684-4254-A14E-343AA10AEB4D}" srcOrd="0" destOrd="0" presId="urn:microsoft.com/office/officeart/2005/8/layout/vList2"/>
    <dgm:cxn modelId="{94A3CC6C-4475-4455-AB48-4E7902EDA7AF}" srcId="{AF51C092-9BEE-44D8-9482-CFC4446B23CC}" destId="{20C0BB82-9B82-4751-9FED-F7E98127CC47}" srcOrd="4" destOrd="0" parTransId="{F8730142-E86E-4ADF-8C40-7798F88E255C}" sibTransId="{4A55AA86-1D67-4F94-BFBF-12513FC498F0}"/>
    <dgm:cxn modelId="{45BFE16F-D620-4203-98C3-5BBF421C4A8B}" srcId="{AF51C092-9BEE-44D8-9482-CFC4446B23CC}" destId="{24958F9E-91E0-4F87-9C8F-FB724C6D847F}" srcOrd="1" destOrd="0" parTransId="{9B8A2321-62F4-4306-A367-3EE81E17DB9E}" sibTransId="{AD3B0D7A-66B4-467F-AB41-CD59DB8AE658}"/>
    <dgm:cxn modelId="{F6DDB879-5E0D-40C4-8002-ECDC279A2340}" type="presOf" srcId="{24958F9E-91E0-4F87-9C8F-FB724C6D847F}" destId="{48E4F48B-0675-4089-90C9-563A1B5B7426}" srcOrd="0" destOrd="0" presId="urn:microsoft.com/office/officeart/2005/8/layout/vList2"/>
    <dgm:cxn modelId="{27796192-CBDA-43E2-8F01-7240EA2A28EB}" type="presOf" srcId="{20C0BB82-9B82-4751-9FED-F7E98127CC47}" destId="{8015D886-5695-4196-94C7-6E31685D2C8E}" srcOrd="0" destOrd="0" presId="urn:microsoft.com/office/officeart/2005/8/layout/vList2"/>
    <dgm:cxn modelId="{88E654AF-A45D-4D65-9D9B-1C000913C40A}" type="presOf" srcId="{93902C85-D01C-44EB-8B7C-106021345F7A}" destId="{BFF91C41-24D0-4111-9AC0-BFD419507FC9}" srcOrd="0" destOrd="0" presId="urn:microsoft.com/office/officeart/2005/8/layout/vList2"/>
    <dgm:cxn modelId="{46E423BD-E17F-4493-8148-BDCD13363446}" type="presOf" srcId="{1DE4FA0B-A2AE-4FE4-B18F-3413E4A74E21}" destId="{8C3FFF15-CF72-4967-A1E1-295F795C6821}" srcOrd="0" destOrd="0" presId="urn:microsoft.com/office/officeart/2005/8/layout/vList2"/>
    <dgm:cxn modelId="{B6C1FAC5-1CF6-4741-8BB4-27BBCB000E49}" type="presOf" srcId="{D5BA9A39-6CC9-4840-A407-8E5FA775683C}" destId="{1FE0EE6F-F545-41F4-92AA-B2FB3DE4B5EF}" srcOrd="0" destOrd="0" presId="urn:microsoft.com/office/officeart/2005/8/layout/vList2"/>
    <dgm:cxn modelId="{07D9C5EF-07A9-4A13-A3C1-F51A9C6D7541}" srcId="{AF51C092-9BEE-44D8-9482-CFC4446B23CC}" destId="{D5BA9A39-6CC9-4840-A407-8E5FA775683C}" srcOrd="2" destOrd="0" parTransId="{039156A3-AAA6-47ED-B839-C84E2C1AA484}" sibTransId="{8FB49C53-75EC-4D96-A825-8D7CA541753C}"/>
    <dgm:cxn modelId="{7BC58743-F0DB-4773-994E-B6437D1DDE08}" type="presParOf" srcId="{8B697E64-37F5-4A30-AC9D-6B7CCD335581}" destId="{BFF91C41-24D0-4111-9AC0-BFD419507FC9}" srcOrd="0" destOrd="0" presId="urn:microsoft.com/office/officeart/2005/8/layout/vList2"/>
    <dgm:cxn modelId="{5E6CBB3F-D66F-4BFC-B1D4-BC6F1B38C5F5}" type="presParOf" srcId="{8B697E64-37F5-4A30-AC9D-6B7CCD335581}" destId="{4C0B0564-90F5-4B99-8158-09F97112D570}" srcOrd="1" destOrd="0" presId="urn:microsoft.com/office/officeart/2005/8/layout/vList2"/>
    <dgm:cxn modelId="{F1658A04-074B-4F85-8612-3A43473E31A6}" type="presParOf" srcId="{8B697E64-37F5-4A30-AC9D-6B7CCD335581}" destId="{48E4F48B-0675-4089-90C9-563A1B5B7426}" srcOrd="2" destOrd="0" presId="urn:microsoft.com/office/officeart/2005/8/layout/vList2"/>
    <dgm:cxn modelId="{D28B8758-DD18-436F-B5D2-C32CD41AAB81}" type="presParOf" srcId="{8B697E64-37F5-4A30-AC9D-6B7CCD335581}" destId="{359CA045-342A-4CF4-8DD4-BE599B090310}" srcOrd="3" destOrd="0" presId="urn:microsoft.com/office/officeart/2005/8/layout/vList2"/>
    <dgm:cxn modelId="{9E43304D-E10D-484B-9C70-8A8FB47C2DCF}" type="presParOf" srcId="{8B697E64-37F5-4A30-AC9D-6B7CCD335581}" destId="{1FE0EE6F-F545-41F4-92AA-B2FB3DE4B5EF}" srcOrd="4" destOrd="0" presId="urn:microsoft.com/office/officeart/2005/8/layout/vList2"/>
    <dgm:cxn modelId="{9840ECC2-39B8-492D-9615-A7CAD698731C}" type="presParOf" srcId="{8B697E64-37F5-4A30-AC9D-6B7CCD335581}" destId="{A20C0083-AF32-44DB-BA70-EA78AA16849E}" srcOrd="5" destOrd="0" presId="urn:microsoft.com/office/officeart/2005/8/layout/vList2"/>
    <dgm:cxn modelId="{1DC415D8-BA48-4884-B37C-EAEE490D9319}" type="presParOf" srcId="{8B697E64-37F5-4A30-AC9D-6B7CCD335581}" destId="{9A373A7D-3684-4254-A14E-343AA10AEB4D}" srcOrd="6" destOrd="0" presId="urn:microsoft.com/office/officeart/2005/8/layout/vList2"/>
    <dgm:cxn modelId="{CAEC858E-2632-4D1E-A875-C1257C7D6763}" type="presParOf" srcId="{8B697E64-37F5-4A30-AC9D-6B7CCD335581}" destId="{3834A353-F9D5-4FB0-84C4-D036C03B80C2}" srcOrd="7" destOrd="0" presId="urn:microsoft.com/office/officeart/2005/8/layout/vList2"/>
    <dgm:cxn modelId="{FF85A621-914D-4848-9401-C976E05245F2}" type="presParOf" srcId="{8B697E64-37F5-4A30-AC9D-6B7CCD335581}" destId="{8015D886-5695-4196-94C7-6E31685D2C8E}" srcOrd="8" destOrd="0" presId="urn:microsoft.com/office/officeart/2005/8/layout/vList2"/>
    <dgm:cxn modelId="{A0506A96-C24B-4613-99EE-CA490DC5543A}" type="presParOf" srcId="{8B697E64-37F5-4A30-AC9D-6B7CCD335581}" destId="{4FEF97F5-F0B9-4BF7-9A8C-31C1B8C39F7A}" srcOrd="9" destOrd="0" presId="urn:microsoft.com/office/officeart/2005/8/layout/vList2"/>
    <dgm:cxn modelId="{09956B8F-063E-42E4-9D60-2D1FAB5D7CF9}" type="presParOf" srcId="{8B697E64-37F5-4A30-AC9D-6B7CCD335581}" destId="{8C3FFF15-CF72-4967-A1E1-295F795C682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3EF3E9-C107-4811-871F-64D233F847EA}"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2A5C88B6-2B54-4709-B5CC-E49FCCF203FD}">
      <dgm:prSet custT="1"/>
      <dgm:spPr/>
      <dgm:t>
        <a:bodyPr/>
        <a:lstStyle/>
        <a:p>
          <a:pPr>
            <a:defRPr b="1"/>
          </a:pPr>
          <a:r>
            <a:rPr lang="en-US" sz="1400" dirty="0"/>
            <a:t>+2,5 M€</a:t>
          </a:r>
        </a:p>
      </dgm:t>
    </dgm:pt>
    <dgm:pt modelId="{589E8C5A-ABFA-494A-9A07-9B16E5F4E116}" type="parTrans" cxnId="{2E28B9AB-43AE-46C6-B116-F8B53F820148}">
      <dgm:prSet/>
      <dgm:spPr/>
      <dgm:t>
        <a:bodyPr/>
        <a:lstStyle/>
        <a:p>
          <a:endParaRPr lang="en-US" sz="1800"/>
        </a:p>
      </dgm:t>
    </dgm:pt>
    <dgm:pt modelId="{22901AE2-F73A-4418-9327-013CEADE0AD3}" type="sibTrans" cxnId="{2E28B9AB-43AE-46C6-B116-F8B53F820148}">
      <dgm:prSet/>
      <dgm:spPr/>
      <dgm:t>
        <a:bodyPr/>
        <a:lstStyle/>
        <a:p>
          <a:endParaRPr lang="en-US" sz="1800"/>
        </a:p>
      </dgm:t>
    </dgm:pt>
    <dgm:pt modelId="{6C34EB5B-B62E-4689-A5A6-451B9D4C8128}">
      <dgm:prSet custT="1"/>
      <dgm:spPr/>
      <dgm:t>
        <a:bodyPr/>
        <a:lstStyle/>
        <a:p>
          <a:r>
            <a:rPr lang="en-US" sz="1200" dirty="0"/>
            <a:t>Annulation des 12,6 M€ de travaux et -15,1 M€ de report de </a:t>
          </a:r>
          <a:r>
            <a:rPr lang="fr-FR" sz="1200" noProof="0" dirty="0"/>
            <a:t>l’ajustement</a:t>
          </a:r>
          <a:r>
            <a:rPr lang="en-US" sz="1200" dirty="0"/>
            <a:t> 2023</a:t>
          </a:r>
        </a:p>
      </dgm:t>
    </dgm:pt>
    <dgm:pt modelId="{98163942-41D9-4D81-BC3C-BEC56C277888}" type="parTrans" cxnId="{EFFA38B6-D152-41BC-8286-BDFEB671F35D}">
      <dgm:prSet/>
      <dgm:spPr/>
      <dgm:t>
        <a:bodyPr/>
        <a:lstStyle/>
        <a:p>
          <a:endParaRPr lang="en-US" sz="1800"/>
        </a:p>
      </dgm:t>
    </dgm:pt>
    <dgm:pt modelId="{4DD1A1D4-B012-4A69-8530-25461F12AF6A}" type="sibTrans" cxnId="{EFFA38B6-D152-41BC-8286-BDFEB671F35D}">
      <dgm:prSet/>
      <dgm:spPr/>
      <dgm:t>
        <a:bodyPr/>
        <a:lstStyle/>
        <a:p>
          <a:endParaRPr lang="en-US" sz="1800"/>
        </a:p>
      </dgm:t>
    </dgm:pt>
    <dgm:pt modelId="{2E18C2E1-7FB2-4461-8247-53CD6234F964}">
      <dgm:prSet custT="1"/>
      <dgm:spPr/>
      <dgm:t>
        <a:bodyPr/>
        <a:lstStyle/>
        <a:p>
          <a:pPr>
            <a:defRPr b="1"/>
          </a:pPr>
          <a:r>
            <a:rPr lang="en-US" sz="1400" dirty="0"/>
            <a:t>-0,5 M€.</a:t>
          </a:r>
        </a:p>
      </dgm:t>
    </dgm:pt>
    <dgm:pt modelId="{187FFC5E-1E90-437F-B51C-2A5AC58DD104}" type="parTrans" cxnId="{2FB4B30E-69A2-453E-A595-554D0209ACC4}">
      <dgm:prSet/>
      <dgm:spPr/>
      <dgm:t>
        <a:bodyPr/>
        <a:lstStyle/>
        <a:p>
          <a:endParaRPr lang="en-US" sz="1800"/>
        </a:p>
      </dgm:t>
    </dgm:pt>
    <dgm:pt modelId="{DEFD2B91-1424-459C-8372-E5A888443544}" type="sibTrans" cxnId="{2FB4B30E-69A2-453E-A595-554D0209ACC4}">
      <dgm:prSet/>
      <dgm:spPr/>
      <dgm:t>
        <a:bodyPr/>
        <a:lstStyle/>
        <a:p>
          <a:endParaRPr lang="en-US" sz="1800"/>
        </a:p>
      </dgm:t>
    </dgm:pt>
    <dgm:pt modelId="{C81536E8-7950-437F-AC9B-447CB539358F}">
      <dgm:prSet custT="1"/>
      <dgm:spPr/>
      <dgm:t>
        <a:bodyPr/>
        <a:lstStyle/>
        <a:p>
          <a:r>
            <a:rPr lang="fr-FR" sz="1200" noProof="0" dirty="0"/>
            <a:t>Baisse des recettes portant sur l’énergie (800 K€ au départ et 300 K€ à l’arrivée)</a:t>
          </a:r>
        </a:p>
      </dgm:t>
    </dgm:pt>
    <dgm:pt modelId="{3205485F-E8A4-4D9F-BDBD-C0ECB8DF9320}" type="parTrans" cxnId="{22600AE0-197E-499E-A842-2BE98792EF77}">
      <dgm:prSet/>
      <dgm:spPr/>
      <dgm:t>
        <a:bodyPr/>
        <a:lstStyle/>
        <a:p>
          <a:endParaRPr lang="en-US" sz="1800"/>
        </a:p>
      </dgm:t>
    </dgm:pt>
    <dgm:pt modelId="{0E9A8A9C-13C6-4E0F-A2F5-4BE7FC275530}" type="sibTrans" cxnId="{22600AE0-197E-499E-A842-2BE98792EF77}">
      <dgm:prSet/>
      <dgm:spPr/>
      <dgm:t>
        <a:bodyPr/>
        <a:lstStyle/>
        <a:p>
          <a:endParaRPr lang="en-US" sz="1800"/>
        </a:p>
      </dgm:t>
    </dgm:pt>
    <dgm:pt modelId="{9C2DAD81-8760-460C-98AE-6A20DEB9C6F0}">
      <dgm:prSet custT="1"/>
      <dgm:spPr/>
      <dgm:t>
        <a:bodyPr/>
        <a:lstStyle/>
        <a:p>
          <a:pPr>
            <a:defRPr b="1"/>
          </a:pPr>
          <a:r>
            <a:rPr lang="fr-FR" sz="1400" noProof="0" dirty="0"/>
            <a:t>-0,45 M€</a:t>
          </a:r>
        </a:p>
      </dgm:t>
    </dgm:pt>
    <dgm:pt modelId="{BF254D8C-C1B5-4C72-8A6D-F9865C1C3C3A}" type="parTrans" cxnId="{D3DCC1B4-E896-4548-B138-60CF06F70796}">
      <dgm:prSet/>
      <dgm:spPr/>
      <dgm:t>
        <a:bodyPr/>
        <a:lstStyle/>
        <a:p>
          <a:endParaRPr lang="fr-FR" sz="1800"/>
        </a:p>
      </dgm:t>
    </dgm:pt>
    <dgm:pt modelId="{8F75E29B-D08F-479E-B884-9F12B81F6B3F}" type="sibTrans" cxnId="{D3DCC1B4-E896-4548-B138-60CF06F70796}">
      <dgm:prSet/>
      <dgm:spPr/>
      <dgm:t>
        <a:bodyPr/>
        <a:lstStyle/>
        <a:p>
          <a:endParaRPr lang="fr-FR" sz="1800"/>
        </a:p>
      </dgm:t>
    </dgm:pt>
    <dgm:pt modelId="{B5716398-2B6E-4306-B94E-94697B839F17}">
      <dgm:prSet custT="1"/>
      <dgm:spPr/>
      <dgm:t>
        <a:bodyPr/>
        <a:lstStyle/>
        <a:p>
          <a:r>
            <a:rPr lang="fr-FR" sz="1200" noProof="0" dirty="0"/>
            <a:t>Baisse de l’intéressement sur les MPS (0,5 M€ au départ et 0,045 M€ à l’arrivée)</a:t>
          </a:r>
        </a:p>
      </dgm:t>
    </dgm:pt>
    <dgm:pt modelId="{32F4B1CD-D0BF-43C0-851B-084F6305ED4D}" type="parTrans" cxnId="{F4DE1413-22CD-45AB-8978-A71EDE6D2132}">
      <dgm:prSet/>
      <dgm:spPr/>
      <dgm:t>
        <a:bodyPr/>
        <a:lstStyle/>
        <a:p>
          <a:endParaRPr lang="fr-FR" sz="1800"/>
        </a:p>
      </dgm:t>
    </dgm:pt>
    <dgm:pt modelId="{24033774-BF9D-4459-AFFE-8A0DDD1C6A2D}" type="sibTrans" cxnId="{F4DE1413-22CD-45AB-8978-A71EDE6D2132}">
      <dgm:prSet/>
      <dgm:spPr/>
      <dgm:t>
        <a:bodyPr/>
        <a:lstStyle/>
        <a:p>
          <a:endParaRPr lang="fr-FR" sz="1800"/>
        </a:p>
      </dgm:t>
    </dgm:pt>
    <dgm:pt modelId="{86435C49-6D8A-4D1D-A308-71BD87565254}">
      <dgm:prSet custT="1"/>
      <dgm:spPr/>
      <dgm:t>
        <a:bodyPr/>
        <a:lstStyle/>
        <a:p>
          <a:pPr>
            <a:defRPr b="1"/>
          </a:pPr>
          <a:r>
            <a:rPr lang="fr-FR" sz="1400" noProof="0" dirty="0"/>
            <a:t>-0,5 M€</a:t>
          </a:r>
        </a:p>
      </dgm:t>
    </dgm:pt>
    <dgm:pt modelId="{0D7DD1E4-19C1-405D-B5D7-EC2AE3B1D85A}" type="parTrans" cxnId="{F7C948F3-4458-419C-B126-732E5516E4E2}">
      <dgm:prSet/>
      <dgm:spPr/>
      <dgm:t>
        <a:bodyPr/>
        <a:lstStyle/>
        <a:p>
          <a:endParaRPr lang="fr-FR" sz="1800"/>
        </a:p>
      </dgm:t>
    </dgm:pt>
    <dgm:pt modelId="{B1DEBA52-C962-4781-B049-E06005B6DB33}" type="sibTrans" cxnId="{F7C948F3-4458-419C-B126-732E5516E4E2}">
      <dgm:prSet/>
      <dgm:spPr/>
      <dgm:t>
        <a:bodyPr/>
        <a:lstStyle/>
        <a:p>
          <a:endParaRPr lang="fr-FR" sz="1800"/>
        </a:p>
      </dgm:t>
    </dgm:pt>
    <dgm:pt modelId="{027B7438-C448-417E-B71A-8424D63E8787}">
      <dgm:prSet custT="1"/>
      <dgm:spPr/>
      <dgm:t>
        <a:bodyPr/>
        <a:lstStyle/>
        <a:p>
          <a:r>
            <a:rPr lang="fr-FR" sz="1200" noProof="0" dirty="0"/>
            <a:t>Baisse du fonds verts (1,2 M€ au départ et 0,72 M€ à l’arrivée)</a:t>
          </a:r>
        </a:p>
      </dgm:t>
    </dgm:pt>
    <dgm:pt modelId="{3BA6798B-07DE-45F0-A245-943B09F53BDE}" type="parTrans" cxnId="{4314FB95-E8FA-4A12-B9B4-BA5F6D9BED54}">
      <dgm:prSet/>
      <dgm:spPr/>
      <dgm:t>
        <a:bodyPr/>
        <a:lstStyle/>
        <a:p>
          <a:endParaRPr lang="fr-FR" sz="1800"/>
        </a:p>
      </dgm:t>
    </dgm:pt>
    <dgm:pt modelId="{E736CB36-6330-4841-9933-AED4329AE289}" type="sibTrans" cxnId="{4314FB95-E8FA-4A12-B9B4-BA5F6D9BED54}">
      <dgm:prSet/>
      <dgm:spPr/>
      <dgm:t>
        <a:bodyPr/>
        <a:lstStyle/>
        <a:p>
          <a:endParaRPr lang="fr-FR" sz="1800"/>
        </a:p>
      </dgm:t>
    </dgm:pt>
    <dgm:pt modelId="{29ECBF62-F240-40F0-9DDD-7407F4315A47}">
      <dgm:prSet custT="1"/>
      <dgm:spPr/>
      <dgm:t>
        <a:bodyPr/>
        <a:lstStyle/>
        <a:p>
          <a:pPr>
            <a:defRPr b="1"/>
          </a:pPr>
          <a:r>
            <a:rPr lang="fr-FR" sz="1400" noProof="0" dirty="0"/>
            <a:t>+0,2 M€</a:t>
          </a:r>
        </a:p>
      </dgm:t>
    </dgm:pt>
    <dgm:pt modelId="{5C08BD39-68BD-41CA-A88C-0BF4700E82E7}" type="parTrans" cxnId="{1D0978D1-9CB3-4B58-8A85-3AD7A316D382}">
      <dgm:prSet/>
      <dgm:spPr/>
      <dgm:t>
        <a:bodyPr/>
        <a:lstStyle/>
        <a:p>
          <a:endParaRPr lang="fr-FR" sz="1800"/>
        </a:p>
      </dgm:t>
    </dgm:pt>
    <dgm:pt modelId="{D93F6C73-2DCA-48E3-AB25-52CBE7B1A8FA}" type="sibTrans" cxnId="{1D0978D1-9CB3-4B58-8A85-3AD7A316D382}">
      <dgm:prSet/>
      <dgm:spPr/>
      <dgm:t>
        <a:bodyPr/>
        <a:lstStyle/>
        <a:p>
          <a:endParaRPr lang="fr-FR" sz="1800"/>
        </a:p>
      </dgm:t>
    </dgm:pt>
    <dgm:pt modelId="{7095A014-6DB5-4070-89E7-D95136E33E32}">
      <dgm:prSet custT="1"/>
      <dgm:spPr/>
      <dgm:t>
        <a:bodyPr/>
        <a:lstStyle/>
        <a:p>
          <a:r>
            <a:rPr lang="fr-FR" sz="1200" noProof="0" dirty="0"/>
            <a:t>Hausse de l’opération sur Ballancourt (1,5 M€ au départ et 1,7 M€ à l’arrivée)</a:t>
          </a:r>
        </a:p>
      </dgm:t>
    </dgm:pt>
    <dgm:pt modelId="{57AB788A-F554-4C6D-BF5C-CB49109DDA09}" type="parTrans" cxnId="{A4878A0D-C3F1-4E4E-AB35-3FB334F81FB1}">
      <dgm:prSet/>
      <dgm:spPr/>
      <dgm:t>
        <a:bodyPr/>
        <a:lstStyle/>
        <a:p>
          <a:endParaRPr lang="fr-FR" sz="1800"/>
        </a:p>
      </dgm:t>
    </dgm:pt>
    <dgm:pt modelId="{B59C5F5D-BCEE-41A4-ABB4-6447EDA14CFF}" type="sibTrans" cxnId="{A4878A0D-C3F1-4E4E-AB35-3FB334F81FB1}">
      <dgm:prSet/>
      <dgm:spPr/>
      <dgm:t>
        <a:bodyPr/>
        <a:lstStyle/>
        <a:p>
          <a:endParaRPr lang="fr-FR" sz="1800"/>
        </a:p>
      </dgm:t>
    </dgm:pt>
    <dgm:pt modelId="{D7BF01E8-7D53-43BA-B2E2-61258C500251}">
      <dgm:prSet custT="1"/>
      <dgm:spPr/>
      <dgm:t>
        <a:bodyPr/>
        <a:lstStyle/>
        <a:p>
          <a:pPr>
            <a:defRPr b="1"/>
          </a:pPr>
          <a:r>
            <a:rPr lang="fr-FR" sz="1400" noProof="0" dirty="0"/>
            <a:t>+0,5 M€</a:t>
          </a:r>
        </a:p>
      </dgm:t>
    </dgm:pt>
    <dgm:pt modelId="{877F7DD2-C8C2-411E-978C-52CEC42F5BA4}" type="parTrans" cxnId="{8B733ED5-7C53-4329-8599-654293A93487}">
      <dgm:prSet/>
      <dgm:spPr/>
      <dgm:t>
        <a:bodyPr/>
        <a:lstStyle/>
        <a:p>
          <a:endParaRPr lang="fr-FR" sz="1800"/>
        </a:p>
      </dgm:t>
    </dgm:pt>
    <dgm:pt modelId="{E6C39DFD-9769-42DE-B59C-A791442999D1}" type="sibTrans" cxnId="{8B733ED5-7C53-4329-8599-654293A93487}">
      <dgm:prSet/>
      <dgm:spPr/>
      <dgm:t>
        <a:bodyPr/>
        <a:lstStyle/>
        <a:p>
          <a:endParaRPr lang="fr-FR" sz="1800"/>
        </a:p>
      </dgm:t>
    </dgm:pt>
    <dgm:pt modelId="{9EA24361-541F-44D4-8BFD-CEDCC1DF3C55}">
      <dgm:prSet custT="1"/>
      <dgm:spPr/>
      <dgm:t>
        <a:bodyPr/>
        <a:lstStyle/>
        <a:p>
          <a:r>
            <a:rPr lang="fr-FR" sz="1200" noProof="0" dirty="0"/>
            <a:t>Reconduction du contentieux avec GILLARD (500K€ non effectué en 2023 et report en 2024)</a:t>
          </a:r>
        </a:p>
      </dgm:t>
    </dgm:pt>
    <dgm:pt modelId="{17385E04-6162-4D67-9566-87580C90AF9B}" type="parTrans" cxnId="{D6F66641-0A4B-4EC3-B9B5-93B11EB0BEDF}">
      <dgm:prSet/>
      <dgm:spPr/>
      <dgm:t>
        <a:bodyPr/>
        <a:lstStyle/>
        <a:p>
          <a:endParaRPr lang="fr-FR" sz="1800"/>
        </a:p>
      </dgm:t>
    </dgm:pt>
    <dgm:pt modelId="{C88516B9-0D17-4F6B-B800-70570FA4764A}" type="sibTrans" cxnId="{D6F66641-0A4B-4EC3-B9B5-93B11EB0BEDF}">
      <dgm:prSet/>
      <dgm:spPr/>
      <dgm:t>
        <a:bodyPr/>
        <a:lstStyle/>
        <a:p>
          <a:endParaRPr lang="fr-FR" sz="1800"/>
        </a:p>
      </dgm:t>
    </dgm:pt>
    <dgm:pt modelId="{05315194-C2F9-43EB-858C-D184814AEE16}">
      <dgm:prSet custT="1"/>
      <dgm:spPr/>
      <dgm:t>
        <a:bodyPr/>
        <a:lstStyle/>
        <a:p>
          <a:pPr>
            <a:defRPr b="1"/>
          </a:pPr>
          <a:r>
            <a:rPr lang="fr-FR" sz="1400" noProof="0" dirty="0"/>
            <a:t>+0,35 M€</a:t>
          </a:r>
        </a:p>
      </dgm:t>
    </dgm:pt>
    <dgm:pt modelId="{5C2F698C-F2B4-450B-A887-62ACC1523F62}" type="parTrans" cxnId="{F1060029-60A9-4E95-977D-29DFF142622B}">
      <dgm:prSet/>
      <dgm:spPr/>
      <dgm:t>
        <a:bodyPr/>
        <a:lstStyle/>
        <a:p>
          <a:endParaRPr lang="fr-FR" sz="1800"/>
        </a:p>
      </dgm:t>
    </dgm:pt>
    <dgm:pt modelId="{E27D599D-BC32-4E21-B23B-617DF946C170}" type="sibTrans" cxnId="{F1060029-60A9-4E95-977D-29DFF142622B}">
      <dgm:prSet/>
      <dgm:spPr/>
      <dgm:t>
        <a:bodyPr/>
        <a:lstStyle/>
        <a:p>
          <a:endParaRPr lang="fr-FR" sz="1800"/>
        </a:p>
      </dgm:t>
    </dgm:pt>
    <dgm:pt modelId="{7AA2FBA0-02C7-4116-9E1B-73E4B1EB83FA}">
      <dgm:prSet custT="1"/>
      <dgm:spPr/>
      <dgm:t>
        <a:bodyPr/>
        <a:lstStyle/>
        <a:p>
          <a:r>
            <a:rPr lang="fr-FR" sz="1200" noProof="0" dirty="0"/>
            <a:t>Hausse sur la prévention et pré-collecte (ajout composteur, réparation et déplacement BAV)</a:t>
          </a:r>
        </a:p>
      </dgm:t>
    </dgm:pt>
    <dgm:pt modelId="{566AB343-128B-4A33-BD03-8D2CDD20A0DB}" type="parTrans" cxnId="{1C650DFE-DF97-42D8-ADCB-3E9E4BA9BD41}">
      <dgm:prSet/>
      <dgm:spPr/>
      <dgm:t>
        <a:bodyPr/>
        <a:lstStyle/>
        <a:p>
          <a:endParaRPr lang="fr-FR" sz="1800"/>
        </a:p>
      </dgm:t>
    </dgm:pt>
    <dgm:pt modelId="{33525D6F-F747-4684-A2E1-67320DE5FB4F}" type="sibTrans" cxnId="{1C650DFE-DF97-42D8-ADCB-3E9E4BA9BD41}">
      <dgm:prSet/>
      <dgm:spPr/>
      <dgm:t>
        <a:bodyPr/>
        <a:lstStyle/>
        <a:p>
          <a:endParaRPr lang="fr-FR" sz="1800"/>
        </a:p>
      </dgm:t>
    </dgm:pt>
    <dgm:pt modelId="{FE2DB9F7-DFC0-4A6F-92BF-32BE4078A263}">
      <dgm:prSet custT="1"/>
      <dgm:spPr/>
      <dgm:t>
        <a:bodyPr/>
        <a:lstStyle/>
        <a:p>
          <a:pPr>
            <a:defRPr b="1"/>
          </a:pPr>
          <a:r>
            <a:rPr lang="fr-FR" sz="1400" noProof="0" dirty="0"/>
            <a:t>+0,4 M€</a:t>
          </a:r>
        </a:p>
      </dgm:t>
    </dgm:pt>
    <dgm:pt modelId="{C5F5A5AF-7F0F-44DE-AE57-8D46EE8BF019}" type="parTrans" cxnId="{8ABD841D-85E6-47F3-91DD-C6DFFBBAF9DF}">
      <dgm:prSet/>
      <dgm:spPr/>
      <dgm:t>
        <a:bodyPr/>
        <a:lstStyle/>
        <a:p>
          <a:endParaRPr lang="fr-FR" sz="1800"/>
        </a:p>
      </dgm:t>
    </dgm:pt>
    <dgm:pt modelId="{FC2B2FC6-8198-4C1D-9459-6FEDFC975439}" type="sibTrans" cxnId="{8ABD841D-85E6-47F3-91DD-C6DFFBBAF9DF}">
      <dgm:prSet/>
      <dgm:spPr/>
      <dgm:t>
        <a:bodyPr/>
        <a:lstStyle/>
        <a:p>
          <a:endParaRPr lang="fr-FR" sz="1800"/>
        </a:p>
      </dgm:t>
    </dgm:pt>
    <dgm:pt modelId="{D54CCC1B-B48C-43A4-8CCE-57B746EF3BC7}">
      <dgm:prSet custT="1"/>
      <dgm:spPr/>
      <dgm:t>
        <a:bodyPr/>
        <a:lstStyle/>
        <a:p>
          <a:r>
            <a:rPr lang="fr-FR" sz="1200" noProof="0" dirty="0"/>
            <a:t>Investissement sur les déchèteries (+0,2 M€) et le siège (+0,2 M€)</a:t>
          </a:r>
        </a:p>
      </dgm:t>
    </dgm:pt>
    <dgm:pt modelId="{B7F1537B-4196-42E6-8939-6FBCA2EF6E83}" type="parTrans" cxnId="{C21EA1C3-DBC8-4B9D-BA8F-5E11C7E8898F}">
      <dgm:prSet/>
      <dgm:spPr/>
      <dgm:t>
        <a:bodyPr/>
        <a:lstStyle/>
        <a:p>
          <a:endParaRPr lang="fr-FR" sz="1800"/>
        </a:p>
      </dgm:t>
    </dgm:pt>
    <dgm:pt modelId="{658BE428-8050-4232-B414-07B609EB05F3}" type="sibTrans" cxnId="{C21EA1C3-DBC8-4B9D-BA8F-5E11C7E8898F}">
      <dgm:prSet/>
      <dgm:spPr/>
      <dgm:t>
        <a:bodyPr/>
        <a:lstStyle/>
        <a:p>
          <a:endParaRPr lang="fr-FR" sz="1800"/>
        </a:p>
      </dgm:t>
    </dgm:pt>
    <dgm:pt modelId="{BED43A53-685F-457F-94DA-69DC9B0EE7EE}">
      <dgm:prSet custT="1"/>
      <dgm:spPr/>
      <dgm:t>
        <a:bodyPr/>
        <a:lstStyle/>
        <a:p>
          <a:pPr>
            <a:defRPr b="1"/>
          </a:pPr>
          <a:r>
            <a:rPr lang="fr-FR" sz="1200" noProof="0" dirty="0"/>
            <a:t>+0,5 M€</a:t>
          </a:r>
        </a:p>
      </dgm:t>
    </dgm:pt>
    <dgm:pt modelId="{CA56064B-32A9-4EB5-8649-B7B5C53797C9}" type="parTrans" cxnId="{F7B6200C-11C4-417C-BEA8-F2571115963A}">
      <dgm:prSet/>
      <dgm:spPr/>
      <dgm:t>
        <a:bodyPr/>
        <a:lstStyle/>
        <a:p>
          <a:endParaRPr lang="fr-FR" sz="2400"/>
        </a:p>
      </dgm:t>
    </dgm:pt>
    <dgm:pt modelId="{B9FFF68C-B3E3-4D07-BCD8-4848CC5F455F}" type="sibTrans" cxnId="{F7B6200C-11C4-417C-BEA8-F2571115963A}">
      <dgm:prSet/>
      <dgm:spPr/>
      <dgm:t>
        <a:bodyPr/>
        <a:lstStyle/>
        <a:p>
          <a:endParaRPr lang="fr-FR" sz="2400"/>
        </a:p>
      </dgm:t>
    </dgm:pt>
    <dgm:pt modelId="{DB6CCFE0-C9BE-4EF3-926C-A6938C95A06A}">
      <dgm:prSet custT="1"/>
      <dgm:spPr/>
      <dgm:t>
        <a:bodyPr/>
        <a:lstStyle/>
        <a:p>
          <a:r>
            <a:rPr lang="fr-FR" sz="1200" noProof="0" dirty="0"/>
            <a:t>Hausse sur la collecte en porte à porte</a:t>
          </a:r>
        </a:p>
      </dgm:t>
    </dgm:pt>
    <dgm:pt modelId="{31BE9AC9-DBAD-412F-B74C-4230732C0E42}" type="parTrans" cxnId="{F230FC00-11DA-4D4D-A23F-033971A9A0C4}">
      <dgm:prSet/>
      <dgm:spPr/>
      <dgm:t>
        <a:bodyPr/>
        <a:lstStyle/>
        <a:p>
          <a:endParaRPr lang="fr-FR" sz="2400"/>
        </a:p>
      </dgm:t>
    </dgm:pt>
    <dgm:pt modelId="{01AB2016-8B1C-471B-BE8E-EB18E005B0D0}" type="sibTrans" cxnId="{F230FC00-11DA-4D4D-A23F-033971A9A0C4}">
      <dgm:prSet/>
      <dgm:spPr/>
      <dgm:t>
        <a:bodyPr/>
        <a:lstStyle/>
        <a:p>
          <a:endParaRPr lang="fr-FR" sz="2400"/>
        </a:p>
      </dgm:t>
    </dgm:pt>
    <dgm:pt modelId="{60424224-8C16-4644-B7E5-8AF84246A819}" type="pres">
      <dgm:prSet presAssocID="{513EF3E9-C107-4811-871F-64D233F847EA}" presName="root" presStyleCnt="0">
        <dgm:presLayoutVars>
          <dgm:chMax/>
          <dgm:chPref/>
          <dgm:animLvl val="lvl"/>
        </dgm:presLayoutVars>
      </dgm:prSet>
      <dgm:spPr/>
    </dgm:pt>
    <dgm:pt modelId="{3CA69AF8-D262-481E-BA56-6EB1C080772C}" type="pres">
      <dgm:prSet presAssocID="{513EF3E9-C107-4811-871F-64D233F847EA}"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E9462373-E6D6-435B-BB28-7FBDB2A460A1}" type="pres">
      <dgm:prSet presAssocID="{513EF3E9-C107-4811-871F-64D233F847EA}" presName="nodes" presStyleCnt="0">
        <dgm:presLayoutVars>
          <dgm:chMax/>
          <dgm:chPref/>
          <dgm:animLvl val="lvl"/>
        </dgm:presLayoutVars>
      </dgm:prSet>
      <dgm:spPr/>
    </dgm:pt>
    <dgm:pt modelId="{C7535D4A-1E01-4835-B5D9-E6ED9C975B46}" type="pres">
      <dgm:prSet presAssocID="{2A5C88B6-2B54-4709-B5CC-E49FCCF203FD}" presName="composite" presStyleCnt="0"/>
      <dgm:spPr/>
    </dgm:pt>
    <dgm:pt modelId="{20B3AFFC-3855-42EA-AF21-6C9A6EA9D62C}" type="pres">
      <dgm:prSet presAssocID="{2A5C88B6-2B54-4709-B5CC-E49FCCF203FD}" presName="L1TextContainer" presStyleLbl="revTx" presStyleIdx="0" presStyleCnt="9">
        <dgm:presLayoutVars>
          <dgm:chMax val="1"/>
          <dgm:chPref val="1"/>
          <dgm:bulletEnabled val="1"/>
        </dgm:presLayoutVars>
      </dgm:prSet>
      <dgm:spPr/>
    </dgm:pt>
    <dgm:pt modelId="{4E066AE7-2047-4CA0-AF20-D504BF27251A}" type="pres">
      <dgm:prSet presAssocID="{2A5C88B6-2B54-4709-B5CC-E49FCCF203FD}" presName="L2TextContainerWrapper" presStyleCnt="0">
        <dgm:presLayoutVars>
          <dgm:chMax val="0"/>
          <dgm:chPref val="0"/>
          <dgm:bulletEnabled val="1"/>
        </dgm:presLayoutVars>
      </dgm:prSet>
      <dgm:spPr/>
    </dgm:pt>
    <dgm:pt modelId="{614DCD8F-232C-47B2-ADB1-DCD2CC6D1327}" type="pres">
      <dgm:prSet presAssocID="{2A5C88B6-2B54-4709-B5CC-E49FCCF203FD}" presName="L2TextContainer" presStyleLbl="bgAcc1" presStyleIdx="0" presStyleCnt="9" custScaleX="101663"/>
      <dgm:spPr/>
    </dgm:pt>
    <dgm:pt modelId="{CA2A251E-47DD-4C95-AB9E-0996CA0BB864}" type="pres">
      <dgm:prSet presAssocID="{2A5C88B6-2B54-4709-B5CC-E49FCCF203FD}" presName="FlexibleEmptyPlaceHolder" presStyleCnt="0"/>
      <dgm:spPr/>
    </dgm:pt>
    <dgm:pt modelId="{214369DF-4313-4B83-ACC8-E21D35E4AB56}" type="pres">
      <dgm:prSet presAssocID="{2A5C88B6-2B54-4709-B5CC-E49FCCF203FD}" presName="ConnectLine" presStyleLbl="sibTrans1D1" presStyleIdx="0" presStyleCnt="9"/>
      <dgm:spPr>
        <a:noFill/>
        <a:ln w="6350" cap="flat" cmpd="sng" algn="ctr">
          <a:solidFill>
            <a:schemeClr val="accent1">
              <a:hueOff val="0"/>
              <a:satOff val="0"/>
              <a:lumOff val="0"/>
              <a:alphaOff val="0"/>
            </a:schemeClr>
          </a:solidFill>
          <a:prstDash val="dash"/>
          <a:miter lim="800000"/>
        </a:ln>
        <a:effectLst/>
      </dgm:spPr>
    </dgm:pt>
    <dgm:pt modelId="{8190AB4D-B90E-4A02-B277-6AFF9C4DD26A}" type="pres">
      <dgm:prSet presAssocID="{2A5C88B6-2B54-4709-B5CC-E49FCCF203FD}" presName="ConnectorPoint" presStyleLbl="alignNode1" presStyleIdx="0" presStyleCnt="9"/>
      <dgm:spPr/>
    </dgm:pt>
    <dgm:pt modelId="{81121B70-A649-4062-BDB1-0D35C8E4B4D7}" type="pres">
      <dgm:prSet presAssocID="{2A5C88B6-2B54-4709-B5CC-E49FCCF203FD}" presName="EmptyPlaceHolder" presStyleCnt="0"/>
      <dgm:spPr/>
    </dgm:pt>
    <dgm:pt modelId="{3DA496DB-21A6-4A1A-A469-041767B07F3E}" type="pres">
      <dgm:prSet presAssocID="{22901AE2-F73A-4418-9327-013CEADE0AD3}" presName="spaceBetweenRectangles" presStyleCnt="0"/>
      <dgm:spPr/>
    </dgm:pt>
    <dgm:pt modelId="{C02FE1AA-701A-49EC-BCB5-ED4608E82DEB}" type="pres">
      <dgm:prSet presAssocID="{2E18C2E1-7FB2-4461-8247-53CD6234F964}" presName="composite" presStyleCnt="0"/>
      <dgm:spPr/>
    </dgm:pt>
    <dgm:pt modelId="{B12811BA-BBEC-4F65-A9CC-5D1C30756D2E}" type="pres">
      <dgm:prSet presAssocID="{2E18C2E1-7FB2-4461-8247-53CD6234F964}" presName="L1TextContainer" presStyleLbl="revTx" presStyleIdx="1" presStyleCnt="9">
        <dgm:presLayoutVars>
          <dgm:chMax val="1"/>
          <dgm:chPref val="1"/>
          <dgm:bulletEnabled val="1"/>
        </dgm:presLayoutVars>
      </dgm:prSet>
      <dgm:spPr/>
    </dgm:pt>
    <dgm:pt modelId="{571C3DA8-5BA8-42F4-B43E-566ED2564840}" type="pres">
      <dgm:prSet presAssocID="{2E18C2E1-7FB2-4461-8247-53CD6234F964}" presName="L2TextContainerWrapper" presStyleCnt="0">
        <dgm:presLayoutVars>
          <dgm:chMax val="0"/>
          <dgm:chPref val="0"/>
          <dgm:bulletEnabled val="1"/>
        </dgm:presLayoutVars>
      </dgm:prSet>
      <dgm:spPr/>
    </dgm:pt>
    <dgm:pt modelId="{8D650E47-C9FD-4BB6-B184-9235C0D7BDF9}" type="pres">
      <dgm:prSet presAssocID="{2E18C2E1-7FB2-4461-8247-53CD6234F964}" presName="L2TextContainer" presStyleLbl="bgAcc1" presStyleIdx="1" presStyleCnt="9"/>
      <dgm:spPr/>
    </dgm:pt>
    <dgm:pt modelId="{CB7D1F98-FF98-453B-A040-01130865C763}" type="pres">
      <dgm:prSet presAssocID="{2E18C2E1-7FB2-4461-8247-53CD6234F964}" presName="FlexibleEmptyPlaceHolder" presStyleCnt="0"/>
      <dgm:spPr/>
    </dgm:pt>
    <dgm:pt modelId="{5D80D4D6-D376-428C-8060-055E5A3A564B}" type="pres">
      <dgm:prSet presAssocID="{2E18C2E1-7FB2-4461-8247-53CD6234F964}" presName="ConnectLine" presStyleLbl="sibTrans1D1" presStyleIdx="1" presStyleCnt="9"/>
      <dgm:spPr>
        <a:noFill/>
        <a:ln w="6350" cap="flat" cmpd="sng" algn="ctr">
          <a:solidFill>
            <a:schemeClr val="accent1">
              <a:hueOff val="0"/>
              <a:satOff val="0"/>
              <a:lumOff val="0"/>
              <a:alphaOff val="0"/>
            </a:schemeClr>
          </a:solidFill>
          <a:prstDash val="dash"/>
          <a:miter lim="800000"/>
        </a:ln>
        <a:effectLst/>
      </dgm:spPr>
    </dgm:pt>
    <dgm:pt modelId="{F0445ADB-30E7-4760-841C-97A355A20C51}" type="pres">
      <dgm:prSet presAssocID="{2E18C2E1-7FB2-4461-8247-53CD6234F964}" presName="ConnectorPoint" presStyleLbl="alignNode1" presStyleIdx="1" presStyleCnt="9"/>
      <dgm:spPr/>
    </dgm:pt>
    <dgm:pt modelId="{2303E805-5059-4CEC-B5E0-D3AF4A33FC5A}" type="pres">
      <dgm:prSet presAssocID="{2E18C2E1-7FB2-4461-8247-53CD6234F964}" presName="EmptyPlaceHolder" presStyleCnt="0"/>
      <dgm:spPr/>
    </dgm:pt>
    <dgm:pt modelId="{ADF85647-01CB-4D66-AFAE-08983AF5E4DE}" type="pres">
      <dgm:prSet presAssocID="{DEFD2B91-1424-459C-8372-E5A888443544}" presName="spaceBetweenRectangles" presStyleCnt="0"/>
      <dgm:spPr/>
    </dgm:pt>
    <dgm:pt modelId="{822CB84D-4287-487A-88BF-B16E0FEF6859}" type="pres">
      <dgm:prSet presAssocID="{9C2DAD81-8760-460C-98AE-6A20DEB9C6F0}" presName="composite" presStyleCnt="0"/>
      <dgm:spPr/>
    </dgm:pt>
    <dgm:pt modelId="{0B79E231-E201-4B8A-86A7-B02011E12AC5}" type="pres">
      <dgm:prSet presAssocID="{9C2DAD81-8760-460C-98AE-6A20DEB9C6F0}" presName="L1TextContainer" presStyleLbl="revTx" presStyleIdx="2" presStyleCnt="9">
        <dgm:presLayoutVars>
          <dgm:chMax val="1"/>
          <dgm:chPref val="1"/>
          <dgm:bulletEnabled val="1"/>
        </dgm:presLayoutVars>
      </dgm:prSet>
      <dgm:spPr/>
    </dgm:pt>
    <dgm:pt modelId="{AA8D9B77-2E59-4410-93D4-CBEE3B15D868}" type="pres">
      <dgm:prSet presAssocID="{9C2DAD81-8760-460C-98AE-6A20DEB9C6F0}" presName="L2TextContainerWrapper" presStyleCnt="0">
        <dgm:presLayoutVars>
          <dgm:chMax val="0"/>
          <dgm:chPref val="0"/>
          <dgm:bulletEnabled val="1"/>
        </dgm:presLayoutVars>
      </dgm:prSet>
      <dgm:spPr/>
    </dgm:pt>
    <dgm:pt modelId="{4AE45107-61CC-4EEE-A712-D1BDCA4C8F1C}" type="pres">
      <dgm:prSet presAssocID="{9C2DAD81-8760-460C-98AE-6A20DEB9C6F0}" presName="L2TextContainer" presStyleLbl="bgAcc1" presStyleIdx="2" presStyleCnt="9"/>
      <dgm:spPr/>
    </dgm:pt>
    <dgm:pt modelId="{361FB0DF-9CF9-4CA0-B025-2554ED63C6EC}" type="pres">
      <dgm:prSet presAssocID="{9C2DAD81-8760-460C-98AE-6A20DEB9C6F0}" presName="FlexibleEmptyPlaceHolder" presStyleCnt="0"/>
      <dgm:spPr/>
    </dgm:pt>
    <dgm:pt modelId="{7C9BA1AB-ED50-4ED8-8939-1BA1CFE53B0A}" type="pres">
      <dgm:prSet presAssocID="{9C2DAD81-8760-460C-98AE-6A20DEB9C6F0}" presName="ConnectLine" presStyleLbl="sibTrans1D1" presStyleIdx="2" presStyleCnt="9"/>
      <dgm:spPr>
        <a:noFill/>
        <a:ln w="6350" cap="flat" cmpd="sng" algn="ctr">
          <a:solidFill>
            <a:schemeClr val="accent1">
              <a:hueOff val="0"/>
              <a:satOff val="0"/>
              <a:lumOff val="0"/>
              <a:alphaOff val="0"/>
            </a:schemeClr>
          </a:solidFill>
          <a:prstDash val="dash"/>
          <a:miter lim="800000"/>
        </a:ln>
        <a:effectLst/>
      </dgm:spPr>
    </dgm:pt>
    <dgm:pt modelId="{AFFAA4DE-198A-4E89-B18A-42AC72E6A2A6}" type="pres">
      <dgm:prSet presAssocID="{9C2DAD81-8760-460C-98AE-6A20DEB9C6F0}" presName="ConnectorPoint" presStyleLbl="alignNode1" presStyleIdx="2" presStyleCnt="9"/>
      <dgm:spPr/>
    </dgm:pt>
    <dgm:pt modelId="{71DB96BE-D7FB-4EAE-B800-C023C26E49FC}" type="pres">
      <dgm:prSet presAssocID="{9C2DAD81-8760-460C-98AE-6A20DEB9C6F0}" presName="EmptyPlaceHolder" presStyleCnt="0"/>
      <dgm:spPr/>
    </dgm:pt>
    <dgm:pt modelId="{9A003260-1DBA-4B87-A75C-4916C747E77B}" type="pres">
      <dgm:prSet presAssocID="{8F75E29B-D08F-479E-B884-9F12B81F6B3F}" presName="spaceBetweenRectangles" presStyleCnt="0"/>
      <dgm:spPr/>
    </dgm:pt>
    <dgm:pt modelId="{23398DD7-6317-4BAC-9361-EC73B0C8C359}" type="pres">
      <dgm:prSet presAssocID="{86435C49-6D8A-4D1D-A308-71BD87565254}" presName="composite" presStyleCnt="0"/>
      <dgm:spPr/>
    </dgm:pt>
    <dgm:pt modelId="{2F1B67A4-FF2A-405A-8090-0E540D79D8C5}" type="pres">
      <dgm:prSet presAssocID="{86435C49-6D8A-4D1D-A308-71BD87565254}" presName="L1TextContainer" presStyleLbl="revTx" presStyleIdx="3" presStyleCnt="9">
        <dgm:presLayoutVars>
          <dgm:chMax val="1"/>
          <dgm:chPref val="1"/>
          <dgm:bulletEnabled val="1"/>
        </dgm:presLayoutVars>
      </dgm:prSet>
      <dgm:spPr/>
    </dgm:pt>
    <dgm:pt modelId="{A0BBC54C-4AF0-4721-9842-27E1C57D0377}" type="pres">
      <dgm:prSet presAssocID="{86435C49-6D8A-4D1D-A308-71BD87565254}" presName="L2TextContainerWrapper" presStyleCnt="0">
        <dgm:presLayoutVars>
          <dgm:chMax val="0"/>
          <dgm:chPref val="0"/>
          <dgm:bulletEnabled val="1"/>
        </dgm:presLayoutVars>
      </dgm:prSet>
      <dgm:spPr/>
    </dgm:pt>
    <dgm:pt modelId="{458DD8FF-B0EB-4BAB-A8D1-F5796165CD32}" type="pres">
      <dgm:prSet presAssocID="{86435C49-6D8A-4D1D-A308-71BD87565254}" presName="L2TextContainer" presStyleLbl="bgAcc1" presStyleIdx="3" presStyleCnt="9"/>
      <dgm:spPr/>
    </dgm:pt>
    <dgm:pt modelId="{2BC44239-41EB-4062-BDF7-BB2EC7A10CEE}" type="pres">
      <dgm:prSet presAssocID="{86435C49-6D8A-4D1D-A308-71BD87565254}" presName="FlexibleEmptyPlaceHolder" presStyleCnt="0"/>
      <dgm:spPr/>
    </dgm:pt>
    <dgm:pt modelId="{CBB8632E-A29E-4133-B899-CD30A0DCA5E4}" type="pres">
      <dgm:prSet presAssocID="{86435C49-6D8A-4D1D-A308-71BD87565254}" presName="ConnectLine" presStyleLbl="sibTrans1D1" presStyleIdx="3" presStyleCnt="9"/>
      <dgm:spPr>
        <a:noFill/>
        <a:ln w="6350" cap="flat" cmpd="sng" algn="ctr">
          <a:solidFill>
            <a:schemeClr val="accent1">
              <a:hueOff val="0"/>
              <a:satOff val="0"/>
              <a:lumOff val="0"/>
              <a:alphaOff val="0"/>
            </a:schemeClr>
          </a:solidFill>
          <a:prstDash val="dash"/>
          <a:miter lim="800000"/>
        </a:ln>
        <a:effectLst/>
      </dgm:spPr>
    </dgm:pt>
    <dgm:pt modelId="{382E6D8F-346F-487F-8E7C-DCF3B8D757EE}" type="pres">
      <dgm:prSet presAssocID="{86435C49-6D8A-4D1D-A308-71BD87565254}" presName="ConnectorPoint" presStyleLbl="alignNode1" presStyleIdx="3" presStyleCnt="9"/>
      <dgm:spPr/>
    </dgm:pt>
    <dgm:pt modelId="{7CBA7CBA-ECDB-418D-9B6D-AC783B6908EE}" type="pres">
      <dgm:prSet presAssocID="{86435C49-6D8A-4D1D-A308-71BD87565254}" presName="EmptyPlaceHolder" presStyleCnt="0"/>
      <dgm:spPr/>
    </dgm:pt>
    <dgm:pt modelId="{1FABADD8-6FA6-4252-A7BF-887D8FF9F5FF}" type="pres">
      <dgm:prSet presAssocID="{B1DEBA52-C962-4781-B049-E06005B6DB33}" presName="spaceBetweenRectangles" presStyleCnt="0"/>
      <dgm:spPr/>
    </dgm:pt>
    <dgm:pt modelId="{DFA3D789-4768-4E5E-B7A6-46FDFE8AC519}" type="pres">
      <dgm:prSet presAssocID="{29ECBF62-F240-40F0-9DDD-7407F4315A47}" presName="composite" presStyleCnt="0"/>
      <dgm:spPr/>
    </dgm:pt>
    <dgm:pt modelId="{763FE5AF-F0CF-45A2-AEA0-670840E549A7}" type="pres">
      <dgm:prSet presAssocID="{29ECBF62-F240-40F0-9DDD-7407F4315A47}" presName="L1TextContainer" presStyleLbl="revTx" presStyleIdx="4" presStyleCnt="9">
        <dgm:presLayoutVars>
          <dgm:chMax val="1"/>
          <dgm:chPref val="1"/>
          <dgm:bulletEnabled val="1"/>
        </dgm:presLayoutVars>
      </dgm:prSet>
      <dgm:spPr/>
    </dgm:pt>
    <dgm:pt modelId="{08781458-89B2-4A75-A092-4E650FCF6671}" type="pres">
      <dgm:prSet presAssocID="{29ECBF62-F240-40F0-9DDD-7407F4315A47}" presName="L2TextContainerWrapper" presStyleCnt="0">
        <dgm:presLayoutVars>
          <dgm:chMax val="0"/>
          <dgm:chPref val="0"/>
          <dgm:bulletEnabled val="1"/>
        </dgm:presLayoutVars>
      </dgm:prSet>
      <dgm:spPr/>
    </dgm:pt>
    <dgm:pt modelId="{40FCED28-35FC-4A6B-8CF7-3B6E4E035F39}" type="pres">
      <dgm:prSet presAssocID="{29ECBF62-F240-40F0-9DDD-7407F4315A47}" presName="L2TextContainer" presStyleLbl="bgAcc1" presStyleIdx="4" presStyleCnt="9"/>
      <dgm:spPr/>
    </dgm:pt>
    <dgm:pt modelId="{725C2107-E92E-449F-B767-A8057104E50B}" type="pres">
      <dgm:prSet presAssocID="{29ECBF62-F240-40F0-9DDD-7407F4315A47}" presName="FlexibleEmptyPlaceHolder" presStyleCnt="0"/>
      <dgm:spPr/>
    </dgm:pt>
    <dgm:pt modelId="{D80700B0-0C86-43C7-881C-A083F12C3525}" type="pres">
      <dgm:prSet presAssocID="{29ECBF62-F240-40F0-9DDD-7407F4315A47}" presName="ConnectLine" presStyleLbl="sibTrans1D1" presStyleIdx="4" presStyleCnt="9"/>
      <dgm:spPr>
        <a:noFill/>
        <a:ln w="6350" cap="flat" cmpd="sng" algn="ctr">
          <a:solidFill>
            <a:schemeClr val="accent1">
              <a:hueOff val="0"/>
              <a:satOff val="0"/>
              <a:lumOff val="0"/>
              <a:alphaOff val="0"/>
            </a:schemeClr>
          </a:solidFill>
          <a:prstDash val="dash"/>
          <a:miter lim="800000"/>
        </a:ln>
        <a:effectLst/>
      </dgm:spPr>
    </dgm:pt>
    <dgm:pt modelId="{ADB779B4-7946-4444-9235-05014D653239}" type="pres">
      <dgm:prSet presAssocID="{29ECBF62-F240-40F0-9DDD-7407F4315A47}" presName="ConnectorPoint" presStyleLbl="alignNode1" presStyleIdx="4" presStyleCnt="9"/>
      <dgm:spPr/>
    </dgm:pt>
    <dgm:pt modelId="{82A73A61-D155-424C-B6AD-4B830D9B8568}" type="pres">
      <dgm:prSet presAssocID="{29ECBF62-F240-40F0-9DDD-7407F4315A47}" presName="EmptyPlaceHolder" presStyleCnt="0"/>
      <dgm:spPr/>
    </dgm:pt>
    <dgm:pt modelId="{299DA4EC-AE71-4D24-B30B-E27910164F29}" type="pres">
      <dgm:prSet presAssocID="{D93F6C73-2DCA-48E3-AB25-52CBE7B1A8FA}" presName="spaceBetweenRectangles" presStyleCnt="0"/>
      <dgm:spPr/>
    </dgm:pt>
    <dgm:pt modelId="{657ED3A4-68BF-4F30-BD90-34DC9622F6AC}" type="pres">
      <dgm:prSet presAssocID="{D7BF01E8-7D53-43BA-B2E2-61258C500251}" presName="composite" presStyleCnt="0"/>
      <dgm:spPr/>
    </dgm:pt>
    <dgm:pt modelId="{5CA80DA9-817D-4707-8B87-AFB086D42F47}" type="pres">
      <dgm:prSet presAssocID="{D7BF01E8-7D53-43BA-B2E2-61258C500251}" presName="L1TextContainer" presStyleLbl="revTx" presStyleIdx="5" presStyleCnt="9">
        <dgm:presLayoutVars>
          <dgm:chMax val="1"/>
          <dgm:chPref val="1"/>
          <dgm:bulletEnabled val="1"/>
        </dgm:presLayoutVars>
      </dgm:prSet>
      <dgm:spPr/>
    </dgm:pt>
    <dgm:pt modelId="{F571A56E-8828-486A-86A4-F42E7CBA3614}" type="pres">
      <dgm:prSet presAssocID="{D7BF01E8-7D53-43BA-B2E2-61258C500251}" presName="L2TextContainerWrapper" presStyleCnt="0">
        <dgm:presLayoutVars>
          <dgm:chMax val="0"/>
          <dgm:chPref val="0"/>
          <dgm:bulletEnabled val="1"/>
        </dgm:presLayoutVars>
      </dgm:prSet>
      <dgm:spPr/>
    </dgm:pt>
    <dgm:pt modelId="{3ABCCE60-303C-42D0-A450-FF21A3729710}" type="pres">
      <dgm:prSet presAssocID="{D7BF01E8-7D53-43BA-B2E2-61258C500251}" presName="L2TextContainer" presStyleLbl="bgAcc1" presStyleIdx="5" presStyleCnt="9"/>
      <dgm:spPr/>
    </dgm:pt>
    <dgm:pt modelId="{0F4E988E-B828-4CB1-A2D9-224EFA873D49}" type="pres">
      <dgm:prSet presAssocID="{D7BF01E8-7D53-43BA-B2E2-61258C500251}" presName="FlexibleEmptyPlaceHolder" presStyleCnt="0"/>
      <dgm:spPr/>
    </dgm:pt>
    <dgm:pt modelId="{C59B548B-788A-44F6-B954-230ABBA215E7}" type="pres">
      <dgm:prSet presAssocID="{D7BF01E8-7D53-43BA-B2E2-61258C500251}" presName="ConnectLine" presStyleLbl="sibTrans1D1" presStyleIdx="5" presStyleCnt="9"/>
      <dgm:spPr>
        <a:noFill/>
        <a:ln w="6350" cap="flat" cmpd="sng" algn="ctr">
          <a:solidFill>
            <a:schemeClr val="accent1">
              <a:hueOff val="0"/>
              <a:satOff val="0"/>
              <a:lumOff val="0"/>
              <a:alphaOff val="0"/>
            </a:schemeClr>
          </a:solidFill>
          <a:prstDash val="dash"/>
          <a:miter lim="800000"/>
        </a:ln>
        <a:effectLst/>
      </dgm:spPr>
    </dgm:pt>
    <dgm:pt modelId="{CF5E748A-EFEA-45C0-86C8-AE48EA885DE5}" type="pres">
      <dgm:prSet presAssocID="{D7BF01E8-7D53-43BA-B2E2-61258C500251}" presName="ConnectorPoint" presStyleLbl="alignNode1" presStyleIdx="5" presStyleCnt="9"/>
      <dgm:spPr/>
    </dgm:pt>
    <dgm:pt modelId="{84A7F86A-EA94-45A8-A992-8543B8A3B996}" type="pres">
      <dgm:prSet presAssocID="{D7BF01E8-7D53-43BA-B2E2-61258C500251}" presName="EmptyPlaceHolder" presStyleCnt="0"/>
      <dgm:spPr/>
    </dgm:pt>
    <dgm:pt modelId="{7E54A1B4-3088-47D1-8F1F-43883EA1B9A9}" type="pres">
      <dgm:prSet presAssocID="{E6C39DFD-9769-42DE-B59C-A791442999D1}" presName="spaceBetweenRectangles" presStyleCnt="0"/>
      <dgm:spPr/>
    </dgm:pt>
    <dgm:pt modelId="{62CADF07-EEBC-466F-9917-F4C3FAA6BA96}" type="pres">
      <dgm:prSet presAssocID="{05315194-C2F9-43EB-858C-D184814AEE16}" presName="composite" presStyleCnt="0"/>
      <dgm:spPr/>
    </dgm:pt>
    <dgm:pt modelId="{3CA97B1C-E32A-4990-8B9A-77D92ED02F34}" type="pres">
      <dgm:prSet presAssocID="{05315194-C2F9-43EB-858C-D184814AEE16}" presName="L1TextContainer" presStyleLbl="revTx" presStyleIdx="6" presStyleCnt="9">
        <dgm:presLayoutVars>
          <dgm:chMax val="1"/>
          <dgm:chPref val="1"/>
          <dgm:bulletEnabled val="1"/>
        </dgm:presLayoutVars>
      </dgm:prSet>
      <dgm:spPr/>
    </dgm:pt>
    <dgm:pt modelId="{BC0EF4DC-F983-4442-A46E-D8BC35B45A8A}" type="pres">
      <dgm:prSet presAssocID="{05315194-C2F9-43EB-858C-D184814AEE16}" presName="L2TextContainerWrapper" presStyleCnt="0">
        <dgm:presLayoutVars>
          <dgm:chMax val="0"/>
          <dgm:chPref val="0"/>
          <dgm:bulletEnabled val="1"/>
        </dgm:presLayoutVars>
      </dgm:prSet>
      <dgm:spPr/>
    </dgm:pt>
    <dgm:pt modelId="{77EB30A2-2F8B-48E9-85FC-9A40F543B794}" type="pres">
      <dgm:prSet presAssocID="{05315194-C2F9-43EB-858C-D184814AEE16}" presName="L2TextContainer" presStyleLbl="bgAcc1" presStyleIdx="6" presStyleCnt="9"/>
      <dgm:spPr/>
    </dgm:pt>
    <dgm:pt modelId="{9AC2C1A3-1A8C-49E8-8B98-2D2CD0258B02}" type="pres">
      <dgm:prSet presAssocID="{05315194-C2F9-43EB-858C-D184814AEE16}" presName="FlexibleEmptyPlaceHolder" presStyleCnt="0"/>
      <dgm:spPr/>
    </dgm:pt>
    <dgm:pt modelId="{2AAB4089-2275-4B02-81FF-30AAD9D81E3D}" type="pres">
      <dgm:prSet presAssocID="{05315194-C2F9-43EB-858C-D184814AEE16}" presName="ConnectLine" presStyleLbl="sibTrans1D1" presStyleIdx="6" presStyleCnt="9"/>
      <dgm:spPr>
        <a:noFill/>
        <a:ln w="6350" cap="flat" cmpd="sng" algn="ctr">
          <a:solidFill>
            <a:schemeClr val="accent1">
              <a:hueOff val="0"/>
              <a:satOff val="0"/>
              <a:lumOff val="0"/>
              <a:alphaOff val="0"/>
            </a:schemeClr>
          </a:solidFill>
          <a:prstDash val="dash"/>
          <a:miter lim="800000"/>
        </a:ln>
        <a:effectLst/>
      </dgm:spPr>
    </dgm:pt>
    <dgm:pt modelId="{AECFD4CA-FCAD-4FFE-8D8E-71F5622DA39F}" type="pres">
      <dgm:prSet presAssocID="{05315194-C2F9-43EB-858C-D184814AEE16}" presName="ConnectorPoint" presStyleLbl="alignNode1" presStyleIdx="6" presStyleCnt="9"/>
      <dgm:spPr/>
    </dgm:pt>
    <dgm:pt modelId="{A062E4C0-00F4-4D3D-9C14-650C1AFB43F0}" type="pres">
      <dgm:prSet presAssocID="{05315194-C2F9-43EB-858C-D184814AEE16}" presName="EmptyPlaceHolder" presStyleCnt="0"/>
      <dgm:spPr/>
    </dgm:pt>
    <dgm:pt modelId="{0AC68B2B-2ABE-4E38-8C49-1DE91F070332}" type="pres">
      <dgm:prSet presAssocID="{E27D599D-BC32-4E21-B23B-617DF946C170}" presName="spaceBetweenRectangles" presStyleCnt="0"/>
      <dgm:spPr/>
    </dgm:pt>
    <dgm:pt modelId="{DDA71BAF-FA6A-46DB-B105-E9C589D88F50}" type="pres">
      <dgm:prSet presAssocID="{BED43A53-685F-457F-94DA-69DC9B0EE7EE}" presName="composite" presStyleCnt="0"/>
      <dgm:spPr/>
    </dgm:pt>
    <dgm:pt modelId="{D468BA0A-B197-406F-B977-FF04F117AD8E}" type="pres">
      <dgm:prSet presAssocID="{BED43A53-685F-457F-94DA-69DC9B0EE7EE}" presName="L1TextContainer" presStyleLbl="revTx" presStyleIdx="7" presStyleCnt="9">
        <dgm:presLayoutVars>
          <dgm:chMax val="1"/>
          <dgm:chPref val="1"/>
          <dgm:bulletEnabled val="1"/>
        </dgm:presLayoutVars>
      </dgm:prSet>
      <dgm:spPr/>
    </dgm:pt>
    <dgm:pt modelId="{58AAFCBC-5332-489C-AD80-72B37329FDDF}" type="pres">
      <dgm:prSet presAssocID="{BED43A53-685F-457F-94DA-69DC9B0EE7EE}" presName="L2TextContainerWrapper" presStyleCnt="0">
        <dgm:presLayoutVars>
          <dgm:chMax val="0"/>
          <dgm:chPref val="0"/>
          <dgm:bulletEnabled val="1"/>
        </dgm:presLayoutVars>
      </dgm:prSet>
      <dgm:spPr/>
    </dgm:pt>
    <dgm:pt modelId="{22B4D994-6CC6-4320-B73A-A37AE5A0D201}" type="pres">
      <dgm:prSet presAssocID="{BED43A53-685F-457F-94DA-69DC9B0EE7EE}" presName="L2TextContainer" presStyleLbl="bgAcc1" presStyleIdx="7" presStyleCnt="9"/>
      <dgm:spPr/>
    </dgm:pt>
    <dgm:pt modelId="{D41206CB-C08B-4150-8AB3-2382826A6609}" type="pres">
      <dgm:prSet presAssocID="{BED43A53-685F-457F-94DA-69DC9B0EE7EE}" presName="FlexibleEmptyPlaceHolder" presStyleCnt="0"/>
      <dgm:spPr/>
    </dgm:pt>
    <dgm:pt modelId="{9AAFA330-E2D9-4E53-B42E-887A32D6E508}" type="pres">
      <dgm:prSet presAssocID="{BED43A53-685F-457F-94DA-69DC9B0EE7EE}" presName="ConnectLine" presStyleLbl="sibTrans1D1" presStyleIdx="7" presStyleCnt="9"/>
      <dgm:spPr>
        <a:noFill/>
        <a:ln w="6350" cap="flat" cmpd="sng" algn="ctr">
          <a:solidFill>
            <a:schemeClr val="accent1">
              <a:hueOff val="0"/>
              <a:satOff val="0"/>
              <a:lumOff val="0"/>
              <a:alphaOff val="0"/>
            </a:schemeClr>
          </a:solidFill>
          <a:prstDash val="dash"/>
          <a:miter lim="800000"/>
        </a:ln>
        <a:effectLst/>
      </dgm:spPr>
    </dgm:pt>
    <dgm:pt modelId="{302BCF0C-D891-4FE4-A41F-EB0A265C0256}" type="pres">
      <dgm:prSet presAssocID="{BED43A53-685F-457F-94DA-69DC9B0EE7EE}" presName="ConnectorPoint" presStyleLbl="alignNode1" presStyleIdx="7" presStyleCnt="9"/>
      <dgm:spPr/>
    </dgm:pt>
    <dgm:pt modelId="{A7795533-6B79-431B-B3DA-9BECD0DEBACA}" type="pres">
      <dgm:prSet presAssocID="{BED43A53-685F-457F-94DA-69DC9B0EE7EE}" presName="EmptyPlaceHolder" presStyleCnt="0"/>
      <dgm:spPr/>
    </dgm:pt>
    <dgm:pt modelId="{ACB1B6FF-718F-46FA-B2DA-45F7C894037D}" type="pres">
      <dgm:prSet presAssocID="{B9FFF68C-B3E3-4D07-BCD8-4848CC5F455F}" presName="spaceBetweenRectangles" presStyleCnt="0"/>
      <dgm:spPr/>
    </dgm:pt>
    <dgm:pt modelId="{538EA763-6D5F-48F8-BA21-1029FF3B9437}" type="pres">
      <dgm:prSet presAssocID="{FE2DB9F7-DFC0-4A6F-92BF-32BE4078A263}" presName="composite" presStyleCnt="0"/>
      <dgm:spPr/>
    </dgm:pt>
    <dgm:pt modelId="{32FC8F22-1856-420E-A5DE-EF7D67D857F3}" type="pres">
      <dgm:prSet presAssocID="{FE2DB9F7-DFC0-4A6F-92BF-32BE4078A263}" presName="L1TextContainer" presStyleLbl="revTx" presStyleIdx="8" presStyleCnt="9">
        <dgm:presLayoutVars>
          <dgm:chMax val="1"/>
          <dgm:chPref val="1"/>
          <dgm:bulletEnabled val="1"/>
        </dgm:presLayoutVars>
      </dgm:prSet>
      <dgm:spPr/>
    </dgm:pt>
    <dgm:pt modelId="{780FBF7C-F9D7-47AD-A4D1-4A8ECD9D4192}" type="pres">
      <dgm:prSet presAssocID="{FE2DB9F7-DFC0-4A6F-92BF-32BE4078A263}" presName="L2TextContainerWrapper" presStyleCnt="0">
        <dgm:presLayoutVars>
          <dgm:chMax val="0"/>
          <dgm:chPref val="0"/>
          <dgm:bulletEnabled val="1"/>
        </dgm:presLayoutVars>
      </dgm:prSet>
      <dgm:spPr/>
    </dgm:pt>
    <dgm:pt modelId="{143476D0-12E9-42E1-8394-4448134895B4}" type="pres">
      <dgm:prSet presAssocID="{FE2DB9F7-DFC0-4A6F-92BF-32BE4078A263}" presName="L2TextContainer" presStyleLbl="bgAcc1" presStyleIdx="8" presStyleCnt="9"/>
      <dgm:spPr/>
    </dgm:pt>
    <dgm:pt modelId="{21AE84B7-0F44-411A-BE4D-F4E16EEB5A3E}" type="pres">
      <dgm:prSet presAssocID="{FE2DB9F7-DFC0-4A6F-92BF-32BE4078A263}" presName="FlexibleEmptyPlaceHolder" presStyleCnt="0"/>
      <dgm:spPr/>
    </dgm:pt>
    <dgm:pt modelId="{BC4C2866-00E3-4828-80AB-DDBFCF1B8014}" type="pres">
      <dgm:prSet presAssocID="{FE2DB9F7-DFC0-4A6F-92BF-32BE4078A263}" presName="ConnectLine" presStyleLbl="sibTrans1D1" presStyleIdx="8" presStyleCnt="9"/>
      <dgm:spPr>
        <a:noFill/>
        <a:ln w="6350" cap="flat" cmpd="sng" algn="ctr">
          <a:solidFill>
            <a:schemeClr val="accent1">
              <a:hueOff val="0"/>
              <a:satOff val="0"/>
              <a:lumOff val="0"/>
              <a:alphaOff val="0"/>
            </a:schemeClr>
          </a:solidFill>
          <a:prstDash val="dash"/>
          <a:miter lim="800000"/>
        </a:ln>
        <a:effectLst/>
      </dgm:spPr>
    </dgm:pt>
    <dgm:pt modelId="{2D03E021-7059-4FE0-844A-78D874590DA7}" type="pres">
      <dgm:prSet presAssocID="{FE2DB9F7-DFC0-4A6F-92BF-32BE4078A263}" presName="ConnectorPoint" presStyleLbl="alignNode1" presStyleIdx="8" presStyleCnt="9"/>
      <dgm:spPr/>
    </dgm:pt>
    <dgm:pt modelId="{7C65AE2C-05FF-4926-BB7C-E4D95D2F317C}" type="pres">
      <dgm:prSet presAssocID="{FE2DB9F7-DFC0-4A6F-92BF-32BE4078A263}" presName="EmptyPlaceHolder" presStyleCnt="0"/>
      <dgm:spPr/>
    </dgm:pt>
  </dgm:ptLst>
  <dgm:cxnLst>
    <dgm:cxn modelId="{F230FC00-11DA-4D4D-A23F-033971A9A0C4}" srcId="{BED43A53-685F-457F-94DA-69DC9B0EE7EE}" destId="{DB6CCFE0-C9BE-4EF3-926C-A6938C95A06A}" srcOrd="0" destOrd="0" parTransId="{31BE9AC9-DBAD-412F-B74C-4230732C0E42}" sibTransId="{01AB2016-8B1C-471B-BE8E-EB18E005B0D0}"/>
    <dgm:cxn modelId="{F7B6200C-11C4-417C-BEA8-F2571115963A}" srcId="{513EF3E9-C107-4811-871F-64D233F847EA}" destId="{BED43A53-685F-457F-94DA-69DC9B0EE7EE}" srcOrd="7" destOrd="0" parTransId="{CA56064B-32A9-4EB5-8649-B7B5C53797C9}" sibTransId="{B9FFF68C-B3E3-4D07-BCD8-4848CC5F455F}"/>
    <dgm:cxn modelId="{A4878A0D-C3F1-4E4E-AB35-3FB334F81FB1}" srcId="{29ECBF62-F240-40F0-9DDD-7407F4315A47}" destId="{7095A014-6DB5-4070-89E7-D95136E33E32}" srcOrd="0" destOrd="0" parTransId="{57AB788A-F554-4C6D-BF5C-CB49109DDA09}" sibTransId="{B59C5F5D-BCEE-41A4-ABB4-6447EDA14CFF}"/>
    <dgm:cxn modelId="{2FB4B30E-69A2-453E-A595-554D0209ACC4}" srcId="{513EF3E9-C107-4811-871F-64D233F847EA}" destId="{2E18C2E1-7FB2-4461-8247-53CD6234F964}" srcOrd="1" destOrd="0" parTransId="{187FFC5E-1E90-437F-B51C-2A5AC58DD104}" sibTransId="{DEFD2B91-1424-459C-8372-E5A888443544}"/>
    <dgm:cxn modelId="{95FCAE0F-A905-49DF-AB8A-2BF2D7F537F0}" type="presOf" srcId="{BED43A53-685F-457F-94DA-69DC9B0EE7EE}" destId="{D468BA0A-B197-406F-B977-FF04F117AD8E}" srcOrd="0" destOrd="0" presId="urn:microsoft.com/office/officeart/2016/7/layout/BasicTimeline"/>
    <dgm:cxn modelId="{F4DE1413-22CD-45AB-8978-A71EDE6D2132}" srcId="{9C2DAD81-8760-460C-98AE-6A20DEB9C6F0}" destId="{B5716398-2B6E-4306-B94E-94697B839F17}" srcOrd="0" destOrd="0" parTransId="{32F4B1CD-D0BF-43C0-851B-084F6305ED4D}" sibTransId="{24033774-BF9D-4459-AFFE-8A0DDD1C6A2D}"/>
    <dgm:cxn modelId="{8ABD841D-85E6-47F3-91DD-C6DFFBBAF9DF}" srcId="{513EF3E9-C107-4811-871F-64D233F847EA}" destId="{FE2DB9F7-DFC0-4A6F-92BF-32BE4078A263}" srcOrd="8" destOrd="0" parTransId="{C5F5A5AF-7F0F-44DE-AE57-8D46EE8BF019}" sibTransId="{FC2B2FC6-8198-4C1D-9459-6FEDFC975439}"/>
    <dgm:cxn modelId="{18EF5622-35BB-4B67-B5F7-966E19D86B61}" type="presOf" srcId="{05315194-C2F9-43EB-858C-D184814AEE16}" destId="{3CA97B1C-E32A-4990-8B9A-77D92ED02F34}" srcOrd="0" destOrd="0" presId="urn:microsoft.com/office/officeart/2016/7/layout/BasicTimeline"/>
    <dgm:cxn modelId="{F1060029-60A9-4E95-977D-29DFF142622B}" srcId="{513EF3E9-C107-4811-871F-64D233F847EA}" destId="{05315194-C2F9-43EB-858C-D184814AEE16}" srcOrd="6" destOrd="0" parTransId="{5C2F698C-F2B4-450B-A887-62ACC1523F62}" sibTransId="{E27D599D-BC32-4E21-B23B-617DF946C170}"/>
    <dgm:cxn modelId="{F5D62D2F-3636-49C1-8F63-94A02EF82463}" type="presOf" srcId="{D54CCC1B-B48C-43A4-8CCE-57B746EF3BC7}" destId="{143476D0-12E9-42E1-8394-4448134895B4}" srcOrd="0" destOrd="0" presId="urn:microsoft.com/office/officeart/2016/7/layout/BasicTimeline"/>
    <dgm:cxn modelId="{CEDC5534-C86E-457E-AB9D-6FA8FE195230}" type="presOf" srcId="{513EF3E9-C107-4811-871F-64D233F847EA}" destId="{60424224-8C16-4644-B7E5-8AF84246A819}" srcOrd="0" destOrd="0" presId="urn:microsoft.com/office/officeart/2016/7/layout/BasicTimeline"/>
    <dgm:cxn modelId="{6009A25D-EA0A-4912-96B1-9F0DD26FF059}" type="presOf" srcId="{7AA2FBA0-02C7-4116-9E1B-73E4B1EB83FA}" destId="{77EB30A2-2F8B-48E9-85FC-9A40F543B794}" srcOrd="0" destOrd="0" presId="urn:microsoft.com/office/officeart/2016/7/layout/BasicTimeline"/>
    <dgm:cxn modelId="{D3102541-24E1-4F08-9B8F-93600B582EBC}" type="presOf" srcId="{86435C49-6D8A-4D1D-A308-71BD87565254}" destId="{2F1B67A4-FF2A-405A-8090-0E540D79D8C5}" srcOrd="0" destOrd="0" presId="urn:microsoft.com/office/officeart/2016/7/layout/BasicTimeline"/>
    <dgm:cxn modelId="{D6F66641-0A4B-4EC3-B9B5-93B11EB0BEDF}" srcId="{D7BF01E8-7D53-43BA-B2E2-61258C500251}" destId="{9EA24361-541F-44D4-8BFD-CEDCC1DF3C55}" srcOrd="0" destOrd="0" parTransId="{17385E04-6162-4D67-9566-87580C90AF9B}" sibTransId="{C88516B9-0D17-4F6B-B800-70570FA4764A}"/>
    <dgm:cxn modelId="{82650D49-266E-4397-9B4F-2C2B210D4409}" type="presOf" srcId="{C81536E8-7950-437F-AC9B-447CB539358F}" destId="{8D650E47-C9FD-4BB6-B184-9235C0D7BDF9}" srcOrd="0" destOrd="0" presId="urn:microsoft.com/office/officeart/2016/7/layout/BasicTimeline"/>
    <dgm:cxn modelId="{1F0E7269-2FB2-4A63-9582-3DA5F7ADFE4B}" type="presOf" srcId="{29ECBF62-F240-40F0-9DDD-7407F4315A47}" destId="{763FE5AF-F0CF-45A2-AEA0-670840E549A7}" srcOrd="0" destOrd="0" presId="urn:microsoft.com/office/officeart/2016/7/layout/BasicTimeline"/>
    <dgm:cxn modelId="{FBF86A4E-3FAD-4FB2-9CCF-426A9CAC36C9}" type="presOf" srcId="{D7BF01E8-7D53-43BA-B2E2-61258C500251}" destId="{5CA80DA9-817D-4707-8B87-AFB086D42F47}" srcOrd="0" destOrd="0" presId="urn:microsoft.com/office/officeart/2016/7/layout/BasicTimeline"/>
    <dgm:cxn modelId="{2DE1426F-E97D-4FB1-B3F9-F596F18E7A63}" type="presOf" srcId="{2E18C2E1-7FB2-4461-8247-53CD6234F964}" destId="{B12811BA-BBEC-4F65-A9CC-5D1C30756D2E}" srcOrd="0" destOrd="0" presId="urn:microsoft.com/office/officeart/2016/7/layout/BasicTimeline"/>
    <dgm:cxn modelId="{CE929F71-C4CA-42BF-AA28-DD994DAC3EB4}" type="presOf" srcId="{9C2DAD81-8760-460C-98AE-6A20DEB9C6F0}" destId="{0B79E231-E201-4B8A-86A7-B02011E12AC5}" srcOrd="0" destOrd="0" presId="urn:microsoft.com/office/officeart/2016/7/layout/BasicTimeline"/>
    <dgm:cxn modelId="{BCCA387A-3989-4615-922E-5E790F906C92}" type="presOf" srcId="{9EA24361-541F-44D4-8BFD-CEDCC1DF3C55}" destId="{3ABCCE60-303C-42D0-A450-FF21A3729710}" srcOrd="0" destOrd="0" presId="urn:microsoft.com/office/officeart/2016/7/layout/BasicTimeline"/>
    <dgm:cxn modelId="{E4306A85-85B5-4702-91F2-E631FDB45200}" type="presOf" srcId="{027B7438-C448-417E-B71A-8424D63E8787}" destId="{458DD8FF-B0EB-4BAB-A8D1-F5796165CD32}" srcOrd="0" destOrd="0" presId="urn:microsoft.com/office/officeart/2016/7/layout/BasicTimeline"/>
    <dgm:cxn modelId="{99358F87-3218-48E7-82AE-B0637590F84B}" type="presOf" srcId="{7095A014-6DB5-4070-89E7-D95136E33E32}" destId="{40FCED28-35FC-4A6B-8CF7-3B6E4E035F39}" srcOrd="0" destOrd="0" presId="urn:microsoft.com/office/officeart/2016/7/layout/BasicTimeline"/>
    <dgm:cxn modelId="{18B10888-4D6D-4E2C-AC01-3DF54D4822CD}" type="presOf" srcId="{FE2DB9F7-DFC0-4A6F-92BF-32BE4078A263}" destId="{32FC8F22-1856-420E-A5DE-EF7D67D857F3}" srcOrd="0" destOrd="0" presId="urn:microsoft.com/office/officeart/2016/7/layout/BasicTimeline"/>
    <dgm:cxn modelId="{4D0CFF94-FC63-4C8B-ADDB-9372076BD3FA}" type="presOf" srcId="{DB6CCFE0-C9BE-4EF3-926C-A6938C95A06A}" destId="{22B4D994-6CC6-4320-B73A-A37AE5A0D201}" srcOrd="0" destOrd="0" presId="urn:microsoft.com/office/officeart/2016/7/layout/BasicTimeline"/>
    <dgm:cxn modelId="{4314FB95-E8FA-4A12-B9B4-BA5F6D9BED54}" srcId="{86435C49-6D8A-4D1D-A308-71BD87565254}" destId="{027B7438-C448-417E-B71A-8424D63E8787}" srcOrd="0" destOrd="0" parTransId="{3BA6798B-07DE-45F0-A245-943B09F53BDE}" sibTransId="{E736CB36-6330-4841-9933-AED4329AE289}"/>
    <dgm:cxn modelId="{2E28B9AB-43AE-46C6-B116-F8B53F820148}" srcId="{513EF3E9-C107-4811-871F-64D233F847EA}" destId="{2A5C88B6-2B54-4709-B5CC-E49FCCF203FD}" srcOrd="0" destOrd="0" parTransId="{589E8C5A-ABFA-494A-9A07-9B16E5F4E116}" sibTransId="{22901AE2-F73A-4418-9327-013CEADE0AD3}"/>
    <dgm:cxn modelId="{897152AD-EF1A-486D-A4BE-AA6B47640F58}" type="presOf" srcId="{6C34EB5B-B62E-4689-A5A6-451B9D4C8128}" destId="{614DCD8F-232C-47B2-ADB1-DCD2CC6D1327}" srcOrd="0" destOrd="0" presId="urn:microsoft.com/office/officeart/2016/7/layout/BasicTimeline"/>
    <dgm:cxn modelId="{D3DCC1B4-E896-4548-B138-60CF06F70796}" srcId="{513EF3E9-C107-4811-871F-64D233F847EA}" destId="{9C2DAD81-8760-460C-98AE-6A20DEB9C6F0}" srcOrd="2" destOrd="0" parTransId="{BF254D8C-C1B5-4C72-8A6D-F9865C1C3C3A}" sibTransId="{8F75E29B-D08F-479E-B884-9F12B81F6B3F}"/>
    <dgm:cxn modelId="{EFFA38B6-D152-41BC-8286-BDFEB671F35D}" srcId="{2A5C88B6-2B54-4709-B5CC-E49FCCF203FD}" destId="{6C34EB5B-B62E-4689-A5A6-451B9D4C8128}" srcOrd="0" destOrd="0" parTransId="{98163942-41D9-4D81-BC3C-BEC56C277888}" sibTransId="{4DD1A1D4-B012-4A69-8530-25461F12AF6A}"/>
    <dgm:cxn modelId="{491BE2BC-C923-4184-94A5-C4F48B56C34C}" type="presOf" srcId="{2A5C88B6-2B54-4709-B5CC-E49FCCF203FD}" destId="{20B3AFFC-3855-42EA-AF21-6C9A6EA9D62C}" srcOrd="0" destOrd="0" presId="urn:microsoft.com/office/officeart/2016/7/layout/BasicTimeline"/>
    <dgm:cxn modelId="{C21EA1C3-DBC8-4B9D-BA8F-5E11C7E8898F}" srcId="{FE2DB9F7-DFC0-4A6F-92BF-32BE4078A263}" destId="{D54CCC1B-B48C-43A4-8CCE-57B746EF3BC7}" srcOrd="0" destOrd="0" parTransId="{B7F1537B-4196-42E6-8939-6FBCA2EF6E83}" sibTransId="{658BE428-8050-4232-B414-07B609EB05F3}"/>
    <dgm:cxn modelId="{1D0978D1-9CB3-4B58-8A85-3AD7A316D382}" srcId="{513EF3E9-C107-4811-871F-64D233F847EA}" destId="{29ECBF62-F240-40F0-9DDD-7407F4315A47}" srcOrd="4" destOrd="0" parTransId="{5C08BD39-68BD-41CA-A88C-0BF4700E82E7}" sibTransId="{D93F6C73-2DCA-48E3-AB25-52CBE7B1A8FA}"/>
    <dgm:cxn modelId="{8B733ED5-7C53-4329-8599-654293A93487}" srcId="{513EF3E9-C107-4811-871F-64D233F847EA}" destId="{D7BF01E8-7D53-43BA-B2E2-61258C500251}" srcOrd="5" destOrd="0" parTransId="{877F7DD2-C8C2-411E-978C-52CEC42F5BA4}" sibTransId="{E6C39DFD-9769-42DE-B59C-A791442999D1}"/>
    <dgm:cxn modelId="{22600AE0-197E-499E-A842-2BE98792EF77}" srcId="{2E18C2E1-7FB2-4461-8247-53CD6234F964}" destId="{C81536E8-7950-437F-AC9B-447CB539358F}" srcOrd="0" destOrd="0" parTransId="{3205485F-E8A4-4D9F-BDBD-C0ECB8DF9320}" sibTransId="{0E9A8A9C-13C6-4E0F-A2F5-4BE7FC275530}"/>
    <dgm:cxn modelId="{F7C948F3-4458-419C-B126-732E5516E4E2}" srcId="{513EF3E9-C107-4811-871F-64D233F847EA}" destId="{86435C49-6D8A-4D1D-A308-71BD87565254}" srcOrd="3" destOrd="0" parTransId="{0D7DD1E4-19C1-405D-B5D7-EC2AE3B1D85A}" sibTransId="{B1DEBA52-C962-4781-B049-E06005B6DB33}"/>
    <dgm:cxn modelId="{2B3B76F9-C7A7-4E53-8F1C-CF3C022DAF64}" type="presOf" srcId="{B5716398-2B6E-4306-B94E-94697B839F17}" destId="{4AE45107-61CC-4EEE-A712-D1BDCA4C8F1C}" srcOrd="0" destOrd="0" presId="urn:microsoft.com/office/officeart/2016/7/layout/BasicTimeline"/>
    <dgm:cxn modelId="{1C650DFE-DF97-42D8-ADCB-3E9E4BA9BD41}" srcId="{05315194-C2F9-43EB-858C-D184814AEE16}" destId="{7AA2FBA0-02C7-4116-9E1B-73E4B1EB83FA}" srcOrd="0" destOrd="0" parTransId="{566AB343-128B-4A33-BD03-8D2CDD20A0DB}" sibTransId="{33525D6F-F747-4684-A2E1-67320DE5FB4F}"/>
    <dgm:cxn modelId="{6856BC5E-718F-4615-B216-D2BD49270D96}" type="presParOf" srcId="{60424224-8C16-4644-B7E5-8AF84246A819}" destId="{3CA69AF8-D262-481E-BA56-6EB1C080772C}" srcOrd="0" destOrd="0" presId="urn:microsoft.com/office/officeart/2016/7/layout/BasicTimeline"/>
    <dgm:cxn modelId="{27E54944-3B02-445B-9682-980567C00778}" type="presParOf" srcId="{60424224-8C16-4644-B7E5-8AF84246A819}" destId="{E9462373-E6D6-435B-BB28-7FBDB2A460A1}" srcOrd="1" destOrd="0" presId="urn:microsoft.com/office/officeart/2016/7/layout/BasicTimeline"/>
    <dgm:cxn modelId="{65CEE8AE-B63A-49C9-B241-50C38B055B17}" type="presParOf" srcId="{E9462373-E6D6-435B-BB28-7FBDB2A460A1}" destId="{C7535D4A-1E01-4835-B5D9-E6ED9C975B46}" srcOrd="0" destOrd="0" presId="urn:microsoft.com/office/officeart/2016/7/layout/BasicTimeline"/>
    <dgm:cxn modelId="{53D2AC81-FF2D-479D-83D6-98EE5C5B8388}" type="presParOf" srcId="{C7535D4A-1E01-4835-B5D9-E6ED9C975B46}" destId="{20B3AFFC-3855-42EA-AF21-6C9A6EA9D62C}" srcOrd="0" destOrd="0" presId="urn:microsoft.com/office/officeart/2016/7/layout/BasicTimeline"/>
    <dgm:cxn modelId="{C590BC80-9BEA-440A-9CD7-8BB50427871E}" type="presParOf" srcId="{C7535D4A-1E01-4835-B5D9-E6ED9C975B46}" destId="{4E066AE7-2047-4CA0-AF20-D504BF27251A}" srcOrd="1" destOrd="0" presId="urn:microsoft.com/office/officeart/2016/7/layout/BasicTimeline"/>
    <dgm:cxn modelId="{ACF90CA3-A655-411A-B467-4F84D5046A0A}" type="presParOf" srcId="{4E066AE7-2047-4CA0-AF20-D504BF27251A}" destId="{614DCD8F-232C-47B2-ADB1-DCD2CC6D1327}" srcOrd="0" destOrd="0" presId="urn:microsoft.com/office/officeart/2016/7/layout/BasicTimeline"/>
    <dgm:cxn modelId="{102C02DC-4CB8-4D90-9322-1725CBF2B67A}" type="presParOf" srcId="{4E066AE7-2047-4CA0-AF20-D504BF27251A}" destId="{CA2A251E-47DD-4C95-AB9E-0996CA0BB864}" srcOrd="1" destOrd="0" presId="urn:microsoft.com/office/officeart/2016/7/layout/BasicTimeline"/>
    <dgm:cxn modelId="{770A8817-FBA0-49F5-9E59-5AE455898D21}" type="presParOf" srcId="{C7535D4A-1E01-4835-B5D9-E6ED9C975B46}" destId="{214369DF-4313-4B83-ACC8-E21D35E4AB56}" srcOrd="2" destOrd="0" presId="urn:microsoft.com/office/officeart/2016/7/layout/BasicTimeline"/>
    <dgm:cxn modelId="{4FE1C3C6-5793-4201-B4C3-C43B94BAF668}" type="presParOf" srcId="{C7535D4A-1E01-4835-B5D9-E6ED9C975B46}" destId="{8190AB4D-B90E-4A02-B277-6AFF9C4DD26A}" srcOrd="3" destOrd="0" presId="urn:microsoft.com/office/officeart/2016/7/layout/BasicTimeline"/>
    <dgm:cxn modelId="{1C928666-F00D-4FEB-BD94-DE796C32C264}" type="presParOf" srcId="{C7535D4A-1E01-4835-B5D9-E6ED9C975B46}" destId="{81121B70-A649-4062-BDB1-0D35C8E4B4D7}" srcOrd="4" destOrd="0" presId="urn:microsoft.com/office/officeart/2016/7/layout/BasicTimeline"/>
    <dgm:cxn modelId="{8CA0395F-EB63-4846-A67B-49883D12F285}" type="presParOf" srcId="{E9462373-E6D6-435B-BB28-7FBDB2A460A1}" destId="{3DA496DB-21A6-4A1A-A469-041767B07F3E}" srcOrd="1" destOrd="0" presId="urn:microsoft.com/office/officeart/2016/7/layout/BasicTimeline"/>
    <dgm:cxn modelId="{3A2479A9-BBAF-4F41-8FEF-5DF15A4D3C6C}" type="presParOf" srcId="{E9462373-E6D6-435B-BB28-7FBDB2A460A1}" destId="{C02FE1AA-701A-49EC-BCB5-ED4608E82DEB}" srcOrd="2" destOrd="0" presId="urn:microsoft.com/office/officeart/2016/7/layout/BasicTimeline"/>
    <dgm:cxn modelId="{030429A4-7912-43AB-8434-647B9B78ADDE}" type="presParOf" srcId="{C02FE1AA-701A-49EC-BCB5-ED4608E82DEB}" destId="{B12811BA-BBEC-4F65-A9CC-5D1C30756D2E}" srcOrd="0" destOrd="0" presId="urn:microsoft.com/office/officeart/2016/7/layout/BasicTimeline"/>
    <dgm:cxn modelId="{6DACBAF9-1BAB-4CA4-B4AF-F81F299A4B4A}" type="presParOf" srcId="{C02FE1AA-701A-49EC-BCB5-ED4608E82DEB}" destId="{571C3DA8-5BA8-42F4-B43E-566ED2564840}" srcOrd="1" destOrd="0" presId="urn:microsoft.com/office/officeart/2016/7/layout/BasicTimeline"/>
    <dgm:cxn modelId="{CC7AB6B9-0C2F-4A12-B33D-5D5246D1B001}" type="presParOf" srcId="{571C3DA8-5BA8-42F4-B43E-566ED2564840}" destId="{8D650E47-C9FD-4BB6-B184-9235C0D7BDF9}" srcOrd="0" destOrd="0" presId="urn:microsoft.com/office/officeart/2016/7/layout/BasicTimeline"/>
    <dgm:cxn modelId="{FB55A098-AC9A-46E0-8835-0434A2216FEF}" type="presParOf" srcId="{571C3DA8-5BA8-42F4-B43E-566ED2564840}" destId="{CB7D1F98-FF98-453B-A040-01130865C763}" srcOrd="1" destOrd="0" presId="urn:microsoft.com/office/officeart/2016/7/layout/BasicTimeline"/>
    <dgm:cxn modelId="{20279042-364E-40C1-A8CC-6425E7299A36}" type="presParOf" srcId="{C02FE1AA-701A-49EC-BCB5-ED4608E82DEB}" destId="{5D80D4D6-D376-428C-8060-055E5A3A564B}" srcOrd="2" destOrd="0" presId="urn:microsoft.com/office/officeart/2016/7/layout/BasicTimeline"/>
    <dgm:cxn modelId="{D19A1E60-0173-4105-B6EF-3DE8E0F56F3C}" type="presParOf" srcId="{C02FE1AA-701A-49EC-BCB5-ED4608E82DEB}" destId="{F0445ADB-30E7-4760-841C-97A355A20C51}" srcOrd="3" destOrd="0" presId="urn:microsoft.com/office/officeart/2016/7/layout/BasicTimeline"/>
    <dgm:cxn modelId="{D576F360-B875-4760-8868-4FBDC36A9A39}" type="presParOf" srcId="{C02FE1AA-701A-49EC-BCB5-ED4608E82DEB}" destId="{2303E805-5059-4CEC-B5E0-D3AF4A33FC5A}" srcOrd="4" destOrd="0" presId="urn:microsoft.com/office/officeart/2016/7/layout/BasicTimeline"/>
    <dgm:cxn modelId="{D7D6D97B-A298-43FE-AD4E-C39E2A1C6B56}" type="presParOf" srcId="{E9462373-E6D6-435B-BB28-7FBDB2A460A1}" destId="{ADF85647-01CB-4D66-AFAE-08983AF5E4DE}" srcOrd="3" destOrd="0" presId="urn:microsoft.com/office/officeart/2016/7/layout/BasicTimeline"/>
    <dgm:cxn modelId="{2A99D063-BF28-4F11-9D7A-780E210F9434}" type="presParOf" srcId="{E9462373-E6D6-435B-BB28-7FBDB2A460A1}" destId="{822CB84D-4287-487A-88BF-B16E0FEF6859}" srcOrd="4" destOrd="0" presId="urn:microsoft.com/office/officeart/2016/7/layout/BasicTimeline"/>
    <dgm:cxn modelId="{2D74813E-C391-4931-8641-A4A7FB9858BC}" type="presParOf" srcId="{822CB84D-4287-487A-88BF-B16E0FEF6859}" destId="{0B79E231-E201-4B8A-86A7-B02011E12AC5}" srcOrd="0" destOrd="0" presId="urn:microsoft.com/office/officeart/2016/7/layout/BasicTimeline"/>
    <dgm:cxn modelId="{97CFC01B-7366-4105-A3C6-361ED627C3C3}" type="presParOf" srcId="{822CB84D-4287-487A-88BF-B16E0FEF6859}" destId="{AA8D9B77-2E59-4410-93D4-CBEE3B15D868}" srcOrd="1" destOrd="0" presId="urn:microsoft.com/office/officeart/2016/7/layout/BasicTimeline"/>
    <dgm:cxn modelId="{3E234891-1826-49D9-A8CC-1933BF08D91B}" type="presParOf" srcId="{AA8D9B77-2E59-4410-93D4-CBEE3B15D868}" destId="{4AE45107-61CC-4EEE-A712-D1BDCA4C8F1C}" srcOrd="0" destOrd="0" presId="urn:microsoft.com/office/officeart/2016/7/layout/BasicTimeline"/>
    <dgm:cxn modelId="{D981DB33-3956-4C85-9A79-ED811A937C76}" type="presParOf" srcId="{AA8D9B77-2E59-4410-93D4-CBEE3B15D868}" destId="{361FB0DF-9CF9-4CA0-B025-2554ED63C6EC}" srcOrd="1" destOrd="0" presId="urn:microsoft.com/office/officeart/2016/7/layout/BasicTimeline"/>
    <dgm:cxn modelId="{FFC6F078-88AE-466E-BE0E-6E6586136126}" type="presParOf" srcId="{822CB84D-4287-487A-88BF-B16E0FEF6859}" destId="{7C9BA1AB-ED50-4ED8-8939-1BA1CFE53B0A}" srcOrd="2" destOrd="0" presId="urn:microsoft.com/office/officeart/2016/7/layout/BasicTimeline"/>
    <dgm:cxn modelId="{62538516-DC67-4E17-8E80-6C448F57EFDF}" type="presParOf" srcId="{822CB84D-4287-487A-88BF-B16E0FEF6859}" destId="{AFFAA4DE-198A-4E89-B18A-42AC72E6A2A6}" srcOrd="3" destOrd="0" presId="urn:microsoft.com/office/officeart/2016/7/layout/BasicTimeline"/>
    <dgm:cxn modelId="{E6D65521-F3E4-48CE-9F65-9F4709982F87}" type="presParOf" srcId="{822CB84D-4287-487A-88BF-B16E0FEF6859}" destId="{71DB96BE-D7FB-4EAE-B800-C023C26E49FC}" srcOrd="4" destOrd="0" presId="urn:microsoft.com/office/officeart/2016/7/layout/BasicTimeline"/>
    <dgm:cxn modelId="{BA2B9059-B260-44ED-BC12-68752FE0F7B0}" type="presParOf" srcId="{E9462373-E6D6-435B-BB28-7FBDB2A460A1}" destId="{9A003260-1DBA-4B87-A75C-4916C747E77B}" srcOrd="5" destOrd="0" presId="urn:microsoft.com/office/officeart/2016/7/layout/BasicTimeline"/>
    <dgm:cxn modelId="{23E8CDC5-DD56-43FE-A686-63041E05A9A4}" type="presParOf" srcId="{E9462373-E6D6-435B-BB28-7FBDB2A460A1}" destId="{23398DD7-6317-4BAC-9361-EC73B0C8C359}" srcOrd="6" destOrd="0" presId="urn:microsoft.com/office/officeart/2016/7/layout/BasicTimeline"/>
    <dgm:cxn modelId="{B2625620-AC14-4451-8230-3084A3D5E6AE}" type="presParOf" srcId="{23398DD7-6317-4BAC-9361-EC73B0C8C359}" destId="{2F1B67A4-FF2A-405A-8090-0E540D79D8C5}" srcOrd="0" destOrd="0" presId="urn:microsoft.com/office/officeart/2016/7/layout/BasicTimeline"/>
    <dgm:cxn modelId="{3B5F87FC-F052-407A-A3F3-29A6962538C6}" type="presParOf" srcId="{23398DD7-6317-4BAC-9361-EC73B0C8C359}" destId="{A0BBC54C-4AF0-4721-9842-27E1C57D0377}" srcOrd="1" destOrd="0" presId="urn:microsoft.com/office/officeart/2016/7/layout/BasicTimeline"/>
    <dgm:cxn modelId="{71BBEF7E-09AB-4DDB-9F7C-8B2D03C196FA}" type="presParOf" srcId="{A0BBC54C-4AF0-4721-9842-27E1C57D0377}" destId="{458DD8FF-B0EB-4BAB-A8D1-F5796165CD32}" srcOrd="0" destOrd="0" presId="urn:microsoft.com/office/officeart/2016/7/layout/BasicTimeline"/>
    <dgm:cxn modelId="{ECC14375-47D7-4F2D-90B5-BF0BEDC2B870}" type="presParOf" srcId="{A0BBC54C-4AF0-4721-9842-27E1C57D0377}" destId="{2BC44239-41EB-4062-BDF7-BB2EC7A10CEE}" srcOrd="1" destOrd="0" presId="urn:microsoft.com/office/officeart/2016/7/layout/BasicTimeline"/>
    <dgm:cxn modelId="{AD11FE4D-C89C-4F86-9C8B-6B35AC25FC0C}" type="presParOf" srcId="{23398DD7-6317-4BAC-9361-EC73B0C8C359}" destId="{CBB8632E-A29E-4133-B899-CD30A0DCA5E4}" srcOrd="2" destOrd="0" presId="urn:microsoft.com/office/officeart/2016/7/layout/BasicTimeline"/>
    <dgm:cxn modelId="{75E86C1B-3666-4999-A8C1-75B30F2ABDDC}" type="presParOf" srcId="{23398DD7-6317-4BAC-9361-EC73B0C8C359}" destId="{382E6D8F-346F-487F-8E7C-DCF3B8D757EE}" srcOrd="3" destOrd="0" presId="urn:microsoft.com/office/officeart/2016/7/layout/BasicTimeline"/>
    <dgm:cxn modelId="{B2AD7EE0-688D-4876-B093-330BD1A1174B}" type="presParOf" srcId="{23398DD7-6317-4BAC-9361-EC73B0C8C359}" destId="{7CBA7CBA-ECDB-418D-9B6D-AC783B6908EE}" srcOrd="4" destOrd="0" presId="urn:microsoft.com/office/officeart/2016/7/layout/BasicTimeline"/>
    <dgm:cxn modelId="{EC83B9FF-CAED-4F90-82ED-8B743153AEDD}" type="presParOf" srcId="{E9462373-E6D6-435B-BB28-7FBDB2A460A1}" destId="{1FABADD8-6FA6-4252-A7BF-887D8FF9F5FF}" srcOrd="7" destOrd="0" presId="urn:microsoft.com/office/officeart/2016/7/layout/BasicTimeline"/>
    <dgm:cxn modelId="{6EEEB29B-E8DB-4F6D-A355-0F126EDADC45}" type="presParOf" srcId="{E9462373-E6D6-435B-BB28-7FBDB2A460A1}" destId="{DFA3D789-4768-4E5E-B7A6-46FDFE8AC519}" srcOrd="8" destOrd="0" presId="urn:microsoft.com/office/officeart/2016/7/layout/BasicTimeline"/>
    <dgm:cxn modelId="{C7A75366-2C34-4C36-91A4-8AE02C6DAB19}" type="presParOf" srcId="{DFA3D789-4768-4E5E-B7A6-46FDFE8AC519}" destId="{763FE5AF-F0CF-45A2-AEA0-670840E549A7}" srcOrd="0" destOrd="0" presId="urn:microsoft.com/office/officeart/2016/7/layout/BasicTimeline"/>
    <dgm:cxn modelId="{62979348-C145-42F6-9C4C-A460564F3BB3}" type="presParOf" srcId="{DFA3D789-4768-4E5E-B7A6-46FDFE8AC519}" destId="{08781458-89B2-4A75-A092-4E650FCF6671}" srcOrd="1" destOrd="0" presId="urn:microsoft.com/office/officeart/2016/7/layout/BasicTimeline"/>
    <dgm:cxn modelId="{5AAD252E-CE33-4C6A-9967-E4077F7C73C2}" type="presParOf" srcId="{08781458-89B2-4A75-A092-4E650FCF6671}" destId="{40FCED28-35FC-4A6B-8CF7-3B6E4E035F39}" srcOrd="0" destOrd="0" presId="urn:microsoft.com/office/officeart/2016/7/layout/BasicTimeline"/>
    <dgm:cxn modelId="{4E9D35B0-5B65-47BF-82BA-2578C1A4A115}" type="presParOf" srcId="{08781458-89B2-4A75-A092-4E650FCF6671}" destId="{725C2107-E92E-449F-B767-A8057104E50B}" srcOrd="1" destOrd="0" presId="urn:microsoft.com/office/officeart/2016/7/layout/BasicTimeline"/>
    <dgm:cxn modelId="{E523336E-AFB3-4F6B-93B6-608CFC359890}" type="presParOf" srcId="{DFA3D789-4768-4E5E-B7A6-46FDFE8AC519}" destId="{D80700B0-0C86-43C7-881C-A083F12C3525}" srcOrd="2" destOrd="0" presId="urn:microsoft.com/office/officeart/2016/7/layout/BasicTimeline"/>
    <dgm:cxn modelId="{4F608123-8989-40F4-973B-0C740D1CFB9E}" type="presParOf" srcId="{DFA3D789-4768-4E5E-B7A6-46FDFE8AC519}" destId="{ADB779B4-7946-4444-9235-05014D653239}" srcOrd="3" destOrd="0" presId="urn:microsoft.com/office/officeart/2016/7/layout/BasicTimeline"/>
    <dgm:cxn modelId="{4997A75A-A474-4173-9161-66C81A185030}" type="presParOf" srcId="{DFA3D789-4768-4E5E-B7A6-46FDFE8AC519}" destId="{82A73A61-D155-424C-B6AD-4B830D9B8568}" srcOrd="4" destOrd="0" presId="urn:microsoft.com/office/officeart/2016/7/layout/BasicTimeline"/>
    <dgm:cxn modelId="{5090B80B-6628-4FB7-9120-D81CBD25B094}" type="presParOf" srcId="{E9462373-E6D6-435B-BB28-7FBDB2A460A1}" destId="{299DA4EC-AE71-4D24-B30B-E27910164F29}" srcOrd="9" destOrd="0" presId="urn:microsoft.com/office/officeart/2016/7/layout/BasicTimeline"/>
    <dgm:cxn modelId="{9B94E549-41F0-4D86-A4A9-63D71DFCB5FB}" type="presParOf" srcId="{E9462373-E6D6-435B-BB28-7FBDB2A460A1}" destId="{657ED3A4-68BF-4F30-BD90-34DC9622F6AC}" srcOrd="10" destOrd="0" presId="urn:microsoft.com/office/officeart/2016/7/layout/BasicTimeline"/>
    <dgm:cxn modelId="{D7E13185-AB5A-4BA9-8376-6967977C65A5}" type="presParOf" srcId="{657ED3A4-68BF-4F30-BD90-34DC9622F6AC}" destId="{5CA80DA9-817D-4707-8B87-AFB086D42F47}" srcOrd="0" destOrd="0" presId="urn:microsoft.com/office/officeart/2016/7/layout/BasicTimeline"/>
    <dgm:cxn modelId="{F4E29E41-ED58-4531-B200-4A56A0EA334E}" type="presParOf" srcId="{657ED3A4-68BF-4F30-BD90-34DC9622F6AC}" destId="{F571A56E-8828-486A-86A4-F42E7CBA3614}" srcOrd="1" destOrd="0" presId="urn:microsoft.com/office/officeart/2016/7/layout/BasicTimeline"/>
    <dgm:cxn modelId="{78C2841B-14C8-4F5B-8CF5-043D49F0449A}" type="presParOf" srcId="{F571A56E-8828-486A-86A4-F42E7CBA3614}" destId="{3ABCCE60-303C-42D0-A450-FF21A3729710}" srcOrd="0" destOrd="0" presId="urn:microsoft.com/office/officeart/2016/7/layout/BasicTimeline"/>
    <dgm:cxn modelId="{486A5D8F-C9F6-4338-AE64-3C2AC82DDDE7}" type="presParOf" srcId="{F571A56E-8828-486A-86A4-F42E7CBA3614}" destId="{0F4E988E-B828-4CB1-A2D9-224EFA873D49}" srcOrd="1" destOrd="0" presId="urn:microsoft.com/office/officeart/2016/7/layout/BasicTimeline"/>
    <dgm:cxn modelId="{E95220BF-3D66-4DFA-8E94-D91942A55287}" type="presParOf" srcId="{657ED3A4-68BF-4F30-BD90-34DC9622F6AC}" destId="{C59B548B-788A-44F6-B954-230ABBA215E7}" srcOrd="2" destOrd="0" presId="urn:microsoft.com/office/officeart/2016/7/layout/BasicTimeline"/>
    <dgm:cxn modelId="{F9ECDF89-97FD-464B-AC86-17112E371BFF}" type="presParOf" srcId="{657ED3A4-68BF-4F30-BD90-34DC9622F6AC}" destId="{CF5E748A-EFEA-45C0-86C8-AE48EA885DE5}" srcOrd="3" destOrd="0" presId="urn:microsoft.com/office/officeart/2016/7/layout/BasicTimeline"/>
    <dgm:cxn modelId="{885522C2-8A5F-4D9E-950A-02218CE70550}" type="presParOf" srcId="{657ED3A4-68BF-4F30-BD90-34DC9622F6AC}" destId="{84A7F86A-EA94-45A8-A992-8543B8A3B996}" srcOrd="4" destOrd="0" presId="urn:microsoft.com/office/officeart/2016/7/layout/BasicTimeline"/>
    <dgm:cxn modelId="{865AD8A1-FA5B-46DC-9EC8-FB44ADFA7853}" type="presParOf" srcId="{E9462373-E6D6-435B-BB28-7FBDB2A460A1}" destId="{7E54A1B4-3088-47D1-8F1F-43883EA1B9A9}" srcOrd="11" destOrd="0" presId="urn:microsoft.com/office/officeart/2016/7/layout/BasicTimeline"/>
    <dgm:cxn modelId="{E266CB50-4FC0-4E47-8441-92BA72BA7F4B}" type="presParOf" srcId="{E9462373-E6D6-435B-BB28-7FBDB2A460A1}" destId="{62CADF07-EEBC-466F-9917-F4C3FAA6BA96}" srcOrd="12" destOrd="0" presId="urn:microsoft.com/office/officeart/2016/7/layout/BasicTimeline"/>
    <dgm:cxn modelId="{4CE41777-26DB-49B8-8211-35FD431A80DF}" type="presParOf" srcId="{62CADF07-EEBC-466F-9917-F4C3FAA6BA96}" destId="{3CA97B1C-E32A-4990-8B9A-77D92ED02F34}" srcOrd="0" destOrd="0" presId="urn:microsoft.com/office/officeart/2016/7/layout/BasicTimeline"/>
    <dgm:cxn modelId="{3F4752B5-AD5E-4FF6-B56B-FDFB2305743E}" type="presParOf" srcId="{62CADF07-EEBC-466F-9917-F4C3FAA6BA96}" destId="{BC0EF4DC-F983-4442-A46E-D8BC35B45A8A}" srcOrd="1" destOrd="0" presId="urn:microsoft.com/office/officeart/2016/7/layout/BasicTimeline"/>
    <dgm:cxn modelId="{12448B8E-5EF9-4228-A086-F5C2E51A8627}" type="presParOf" srcId="{BC0EF4DC-F983-4442-A46E-D8BC35B45A8A}" destId="{77EB30A2-2F8B-48E9-85FC-9A40F543B794}" srcOrd="0" destOrd="0" presId="urn:microsoft.com/office/officeart/2016/7/layout/BasicTimeline"/>
    <dgm:cxn modelId="{54FE560A-9C03-4B10-A736-9ECB201232B6}" type="presParOf" srcId="{BC0EF4DC-F983-4442-A46E-D8BC35B45A8A}" destId="{9AC2C1A3-1A8C-49E8-8B98-2D2CD0258B02}" srcOrd="1" destOrd="0" presId="urn:microsoft.com/office/officeart/2016/7/layout/BasicTimeline"/>
    <dgm:cxn modelId="{622C50F1-58FA-4201-9301-106E9ED9927E}" type="presParOf" srcId="{62CADF07-EEBC-466F-9917-F4C3FAA6BA96}" destId="{2AAB4089-2275-4B02-81FF-30AAD9D81E3D}" srcOrd="2" destOrd="0" presId="urn:microsoft.com/office/officeart/2016/7/layout/BasicTimeline"/>
    <dgm:cxn modelId="{39376DBB-91C6-4C13-A92D-D4298A27E84A}" type="presParOf" srcId="{62CADF07-EEBC-466F-9917-F4C3FAA6BA96}" destId="{AECFD4CA-FCAD-4FFE-8D8E-71F5622DA39F}" srcOrd="3" destOrd="0" presId="urn:microsoft.com/office/officeart/2016/7/layout/BasicTimeline"/>
    <dgm:cxn modelId="{8945E3CB-3C03-40D4-AED3-C818547C80C5}" type="presParOf" srcId="{62CADF07-EEBC-466F-9917-F4C3FAA6BA96}" destId="{A062E4C0-00F4-4D3D-9C14-650C1AFB43F0}" srcOrd="4" destOrd="0" presId="urn:microsoft.com/office/officeart/2016/7/layout/BasicTimeline"/>
    <dgm:cxn modelId="{9D47CAD2-3978-4067-98B6-54C12CB2341D}" type="presParOf" srcId="{E9462373-E6D6-435B-BB28-7FBDB2A460A1}" destId="{0AC68B2B-2ABE-4E38-8C49-1DE91F070332}" srcOrd="13" destOrd="0" presId="urn:microsoft.com/office/officeart/2016/7/layout/BasicTimeline"/>
    <dgm:cxn modelId="{62FE87C2-FDAE-4719-B11E-A1901F53033E}" type="presParOf" srcId="{E9462373-E6D6-435B-BB28-7FBDB2A460A1}" destId="{DDA71BAF-FA6A-46DB-B105-E9C589D88F50}" srcOrd="14" destOrd="0" presId="urn:microsoft.com/office/officeart/2016/7/layout/BasicTimeline"/>
    <dgm:cxn modelId="{4CF351BD-F37A-460C-A835-C9E4BB912DC9}" type="presParOf" srcId="{DDA71BAF-FA6A-46DB-B105-E9C589D88F50}" destId="{D468BA0A-B197-406F-B977-FF04F117AD8E}" srcOrd="0" destOrd="0" presId="urn:microsoft.com/office/officeart/2016/7/layout/BasicTimeline"/>
    <dgm:cxn modelId="{E4FC4435-C05B-47A1-BFC0-1FCC4B1CD26E}" type="presParOf" srcId="{DDA71BAF-FA6A-46DB-B105-E9C589D88F50}" destId="{58AAFCBC-5332-489C-AD80-72B37329FDDF}" srcOrd="1" destOrd="0" presId="urn:microsoft.com/office/officeart/2016/7/layout/BasicTimeline"/>
    <dgm:cxn modelId="{591D2981-5EF8-4E3C-8CE5-36F3DA33EDE5}" type="presParOf" srcId="{58AAFCBC-5332-489C-AD80-72B37329FDDF}" destId="{22B4D994-6CC6-4320-B73A-A37AE5A0D201}" srcOrd="0" destOrd="0" presId="urn:microsoft.com/office/officeart/2016/7/layout/BasicTimeline"/>
    <dgm:cxn modelId="{29099A85-3442-440C-9141-A5396919F402}" type="presParOf" srcId="{58AAFCBC-5332-489C-AD80-72B37329FDDF}" destId="{D41206CB-C08B-4150-8AB3-2382826A6609}" srcOrd="1" destOrd="0" presId="urn:microsoft.com/office/officeart/2016/7/layout/BasicTimeline"/>
    <dgm:cxn modelId="{9C0785BE-4BA9-4E76-A49B-924D2C0FAAD1}" type="presParOf" srcId="{DDA71BAF-FA6A-46DB-B105-E9C589D88F50}" destId="{9AAFA330-E2D9-4E53-B42E-887A32D6E508}" srcOrd="2" destOrd="0" presId="urn:microsoft.com/office/officeart/2016/7/layout/BasicTimeline"/>
    <dgm:cxn modelId="{B36B7877-95C7-4209-A829-CA4576DFF3D6}" type="presParOf" srcId="{DDA71BAF-FA6A-46DB-B105-E9C589D88F50}" destId="{302BCF0C-D891-4FE4-A41F-EB0A265C0256}" srcOrd="3" destOrd="0" presId="urn:microsoft.com/office/officeart/2016/7/layout/BasicTimeline"/>
    <dgm:cxn modelId="{526690F7-F3C8-4443-8EC2-74B8471168CD}" type="presParOf" srcId="{DDA71BAF-FA6A-46DB-B105-E9C589D88F50}" destId="{A7795533-6B79-431B-B3DA-9BECD0DEBACA}" srcOrd="4" destOrd="0" presId="urn:microsoft.com/office/officeart/2016/7/layout/BasicTimeline"/>
    <dgm:cxn modelId="{8FF6B11A-E22D-44F1-945B-B779D898B396}" type="presParOf" srcId="{E9462373-E6D6-435B-BB28-7FBDB2A460A1}" destId="{ACB1B6FF-718F-46FA-B2DA-45F7C894037D}" srcOrd="15" destOrd="0" presId="urn:microsoft.com/office/officeart/2016/7/layout/BasicTimeline"/>
    <dgm:cxn modelId="{47AA84E7-108B-45FE-AFFE-CCF22C2632C7}" type="presParOf" srcId="{E9462373-E6D6-435B-BB28-7FBDB2A460A1}" destId="{538EA763-6D5F-48F8-BA21-1029FF3B9437}" srcOrd="16" destOrd="0" presId="urn:microsoft.com/office/officeart/2016/7/layout/BasicTimeline"/>
    <dgm:cxn modelId="{90FDD864-1F67-41C6-B1A2-C986AD5032A7}" type="presParOf" srcId="{538EA763-6D5F-48F8-BA21-1029FF3B9437}" destId="{32FC8F22-1856-420E-A5DE-EF7D67D857F3}" srcOrd="0" destOrd="0" presId="urn:microsoft.com/office/officeart/2016/7/layout/BasicTimeline"/>
    <dgm:cxn modelId="{E2545086-768A-41B5-BF6F-D54E0DA61DED}" type="presParOf" srcId="{538EA763-6D5F-48F8-BA21-1029FF3B9437}" destId="{780FBF7C-F9D7-47AD-A4D1-4A8ECD9D4192}" srcOrd="1" destOrd="0" presId="urn:microsoft.com/office/officeart/2016/7/layout/BasicTimeline"/>
    <dgm:cxn modelId="{B503B20D-B033-4D0F-9737-326967C4A9E1}" type="presParOf" srcId="{780FBF7C-F9D7-47AD-A4D1-4A8ECD9D4192}" destId="{143476D0-12E9-42E1-8394-4448134895B4}" srcOrd="0" destOrd="0" presId="urn:microsoft.com/office/officeart/2016/7/layout/BasicTimeline"/>
    <dgm:cxn modelId="{6F5A6F60-1D96-4BB5-8E71-1FF681680049}" type="presParOf" srcId="{780FBF7C-F9D7-47AD-A4D1-4A8ECD9D4192}" destId="{21AE84B7-0F44-411A-BE4D-F4E16EEB5A3E}" srcOrd="1" destOrd="0" presId="urn:microsoft.com/office/officeart/2016/7/layout/BasicTimeline"/>
    <dgm:cxn modelId="{7E850146-3D3B-46C7-947E-F52997C04615}" type="presParOf" srcId="{538EA763-6D5F-48F8-BA21-1029FF3B9437}" destId="{BC4C2866-00E3-4828-80AB-DDBFCF1B8014}" srcOrd="2" destOrd="0" presId="urn:microsoft.com/office/officeart/2016/7/layout/BasicTimeline"/>
    <dgm:cxn modelId="{6B410BA3-EC60-4C58-891E-88C22AEA7A5C}" type="presParOf" srcId="{538EA763-6D5F-48F8-BA21-1029FF3B9437}" destId="{2D03E021-7059-4FE0-844A-78D874590DA7}" srcOrd="3" destOrd="0" presId="urn:microsoft.com/office/officeart/2016/7/layout/BasicTimeline"/>
    <dgm:cxn modelId="{84F8F401-513F-47E1-9774-C56CFE415BF6}" type="presParOf" srcId="{538EA763-6D5F-48F8-BA21-1029FF3B9437}" destId="{7C65AE2C-05FF-4926-BB7C-E4D95D2F317C}"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FE8905-3E7E-46FA-AEC7-F2B145A77D30}"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fr-FR"/>
        </a:p>
      </dgm:t>
    </dgm:pt>
    <dgm:pt modelId="{23BC7539-7A7D-4E53-BA76-57A85DCF67DF}">
      <dgm:prSet phldrT="[Texte]" custT="1"/>
      <dgm:spPr>
        <a:solidFill>
          <a:srgbClr val="0070C0"/>
        </a:solidFill>
      </dgm:spPr>
      <dgm:t>
        <a:bodyPr/>
        <a:lstStyle/>
        <a:p>
          <a:r>
            <a:rPr lang="fr-FR" sz="1800" dirty="0">
              <a:latin typeface="Arial Nova Cond Light" panose="020B0306020202020204" pitchFamily="34" charset="0"/>
            </a:rPr>
            <a:t>Structure</a:t>
          </a:r>
        </a:p>
      </dgm:t>
    </dgm:pt>
    <dgm:pt modelId="{AD0D9F73-7CBB-4C54-B5D4-2AEF8B5B4B81}" type="parTrans" cxnId="{FF33EEF8-3B4A-4080-8A85-F434460D4F9D}">
      <dgm:prSet/>
      <dgm:spPr/>
      <dgm:t>
        <a:bodyPr/>
        <a:lstStyle/>
        <a:p>
          <a:endParaRPr lang="fr-FR" sz="1800">
            <a:latin typeface="Arial Nova Cond Light" panose="020B0306020202020204" pitchFamily="34" charset="0"/>
          </a:endParaRPr>
        </a:p>
      </dgm:t>
    </dgm:pt>
    <dgm:pt modelId="{18D30B11-8E41-4146-9F04-830FCE166C4E}" type="sibTrans" cxnId="{FF33EEF8-3B4A-4080-8A85-F434460D4F9D}">
      <dgm:prSet/>
      <dgm:spPr/>
      <dgm:t>
        <a:bodyPr/>
        <a:lstStyle/>
        <a:p>
          <a:endParaRPr lang="fr-FR" sz="1800">
            <a:latin typeface="Arial Nova Cond Light" panose="020B0306020202020204" pitchFamily="34" charset="0"/>
          </a:endParaRPr>
        </a:p>
      </dgm:t>
    </dgm:pt>
    <dgm:pt modelId="{0C888FE8-9310-4C92-823F-B0DD09911812}">
      <dgm:prSet phldrT="[Texte]" custT="1"/>
      <dgm:spPr/>
      <dgm:t>
        <a:bodyPr/>
        <a:lstStyle/>
        <a:p>
          <a:r>
            <a:rPr lang="fr-FR" sz="1800" dirty="0">
              <a:latin typeface="Arial Nova Cond Light" panose="020B0306020202020204" pitchFamily="34" charset="0"/>
            </a:rPr>
            <a:t>2023 : 22 126 448 €ttc</a:t>
          </a:r>
        </a:p>
      </dgm:t>
    </dgm:pt>
    <dgm:pt modelId="{534BF6F5-E797-4CEC-8F1A-B5E5B198B0F4}" type="parTrans" cxnId="{643D6800-24F5-4590-A2D8-8AD1F083095F}">
      <dgm:prSet/>
      <dgm:spPr/>
      <dgm:t>
        <a:bodyPr/>
        <a:lstStyle/>
        <a:p>
          <a:endParaRPr lang="fr-FR" sz="1800">
            <a:latin typeface="Arial Nova Cond Light" panose="020B0306020202020204" pitchFamily="34" charset="0"/>
          </a:endParaRPr>
        </a:p>
      </dgm:t>
    </dgm:pt>
    <dgm:pt modelId="{F41D1FDF-7660-44F8-9AD1-63A8858A954E}" type="sibTrans" cxnId="{643D6800-24F5-4590-A2D8-8AD1F083095F}">
      <dgm:prSet/>
      <dgm:spPr/>
      <dgm:t>
        <a:bodyPr/>
        <a:lstStyle/>
        <a:p>
          <a:endParaRPr lang="fr-FR" sz="1800">
            <a:latin typeface="Arial Nova Cond Light" panose="020B0306020202020204" pitchFamily="34" charset="0"/>
          </a:endParaRPr>
        </a:p>
      </dgm:t>
    </dgm:pt>
    <dgm:pt modelId="{0512F84C-6681-46D3-9289-77FED40EC655}">
      <dgm:prSet phldrT="[Texte]" custT="1"/>
      <dgm:spPr>
        <a:solidFill>
          <a:srgbClr val="FFC000"/>
        </a:solidFill>
      </dgm:spPr>
      <dgm:t>
        <a:bodyPr/>
        <a:lstStyle/>
        <a:p>
          <a:r>
            <a:rPr lang="fr-FR" sz="1800" dirty="0">
              <a:latin typeface="Arial Nova Cond Light" panose="020B0306020202020204" pitchFamily="34" charset="0"/>
            </a:rPr>
            <a:t>Collecte</a:t>
          </a:r>
        </a:p>
      </dgm:t>
    </dgm:pt>
    <dgm:pt modelId="{C1C5A8B1-C09F-4214-8832-8B95C7351AFF}" type="parTrans" cxnId="{6D6D3D4D-9EC8-4342-8E66-36CBCC385347}">
      <dgm:prSet/>
      <dgm:spPr/>
      <dgm:t>
        <a:bodyPr/>
        <a:lstStyle/>
        <a:p>
          <a:endParaRPr lang="fr-FR" sz="1800">
            <a:latin typeface="Arial Nova Cond Light" panose="020B0306020202020204" pitchFamily="34" charset="0"/>
          </a:endParaRPr>
        </a:p>
      </dgm:t>
    </dgm:pt>
    <dgm:pt modelId="{E309B028-19D3-44AA-A457-EE889C75D706}" type="sibTrans" cxnId="{6D6D3D4D-9EC8-4342-8E66-36CBCC385347}">
      <dgm:prSet/>
      <dgm:spPr/>
      <dgm:t>
        <a:bodyPr/>
        <a:lstStyle/>
        <a:p>
          <a:endParaRPr lang="fr-FR" sz="1800">
            <a:latin typeface="Arial Nova Cond Light" panose="020B0306020202020204" pitchFamily="34" charset="0"/>
          </a:endParaRPr>
        </a:p>
      </dgm:t>
    </dgm:pt>
    <dgm:pt modelId="{47CC3E19-9056-4E4B-BF7C-97BA4C24717D}">
      <dgm:prSet phldrT="[Texte]" custT="1"/>
      <dgm:spPr/>
      <dgm:t>
        <a:bodyPr/>
        <a:lstStyle/>
        <a:p>
          <a:r>
            <a:rPr lang="fr-FR" sz="1800" dirty="0">
              <a:latin typeface="Arial Nova Cond Light" panose="020B0306020202020204" pitchFamily="34" charset="0"/>
            </a:rPr>
            <a:t>2023 : 6 775 396 €ttc</a:t>
          </a:r>
        </a:p>
      </dgm:t>
    </dgm:pt>
    <dgm:pt modelId="{07597EAB-5522-4D0B-A45A-E97A13F3126D}" type="parTrans" cxnId="{234146E0-2AC1-4323-855B-244094F7B79C}">
      <dgm:prSet/>
      <dgm:spPr/>
      <dgm:t>
        <a:bodyPr/>
        <a:lstStyle/>
        <a:p>
          <a:endParaRPr lang="fr-FR" sz="1800">
            <a:latin typeface="Arial Nova Cond Light" panose="020B0306020202020204" pitchFamily="34" charset="0"/>
          </a:endParaRPr>
        </a:p>
      </dgm:t>
    </dgm:pt>
    <dgm:pt modelId="{116B503D-E141-4227-8D09-1C67499F0CCF}" type="sibTrans" cxnId="{234146E0-2AC1-4323-855B-244094F7B79C}">
      <dgm:prSet/>
      <dgm:spPr/>
      <dgm:t>
        <a:bodyPr/>
        <a:lstStyle/>
        <a:p>
          <a:endParaRPr lang="fr-FR" sz="1800">
            <a:latin typeface="Arial Nova Cond Light" panose="020B0306020202020204" pitchFamily="34" charset="0"/>
          </a:endParaRPr>
        </a:p>
      </dgm:t>
    </dgm:pt>
    <dgm:pt modelId="{B3E7E1D2-1C71-4850-A2F0-8FC03105738B}">
      <dgm:prSet phldrT="[Texte]" custT="1"/>
      <dgm:spPr>
        <a:solidFill>
          <a:schemeClr val="accent5">
            <a:lumMod val="75000"/>
          </a:schemeClr>
        </a:solidFill>
      </dgm:spPr>
      <dgm:t>
        <a:bodyPr/>
        <a:lstStyle/>
        <a:p>
          <a:r>
            <a:rPr lang="fr-FR" sz="1800">
              <a:latin typeface="Arial Nova Cond Light" panose="020B0306020202020204" pitchFamily="34" charset="0"/>
            </a:rPr>
            <a:t>Traitement</a:t>
          </a:r>
          <a:endParaRPr lang="fr-FR" sz="1800" dirty="0">
            <a:latin typeface="Arial Nova Cond Light" panose="020B0306020202020204" pitchFamily="34" charset="0"/>
          </a:endParaRPr>
        </a:p>
      </dgm:t>
    </dgm:pt>
    <dgm:pt modelId="{FC0B583F-BDE5-428F-9F2F-43DE8E83870B}" type="parTrans" cxnId="{2FCCB15B-86ED-4866-95C4-374BC4CE22E4}">
      <dgm:prSet/>
      <dgm:spPr/>
      <dgm:t>
        <a:bodyPr/>
        <a:lstStyle/>
        <a:p>
          <a:endParaRPr lang="fr-FR" sz="1800">
            <a:latin typeface="Arial Nova Cond Light" panose="020B0306020202020204" pitchFamily="34" charset="0"/>
          </a:endParaRPr>
        </a:p>
      </dgm:t>
    </dgm:pt>
    <dgm:pt modelId="{D0A74CFB-B413-4B99-8833-2956D373E860}" type="sibTrans" cxnId="{2FCCB15B-86ED-4866-95C4-374BC4CE22E4}">
      <dgm:prSet/>
      <dgm:spPr/>
      <dgm:t>
        <a:bodyPr/>
        <a:lstStyle/>
        <a:p>
          <a:endParaRPr lang="fr-FR" sz="1800">
            <a:latin typeface="Arial Nova Cond Light" panose="020B0306020202020204" pitchFamily="34" charset="0"/>
          </a:endParaRPr>
        </a:p>
      </dgm:t>
    </dgm:pt>
    <dgm:pt modelId="{3915590D-231C-40CA-BCC4-D39C03AA6C74}">
      <dgm:prSet phldrT="[Texte]" custT="1"/>
      <dgm:spPr>
        <a:solidFill>
          <a:srgbClr val="002060"/>
        </a:solidFill>
      </dgm:spPr>
      <dgm:t>
        <a:bodyPr/>
        <a:lstStyle/>
        <a:p>
          <a:r>
            <a:rPr lang="fr-FR" sz="1800" dirty="0">
              <a:latin typeface="Arial Nova Cond Light" panose="020B0306020202020204" pitchFamily="34" charset="0"/>
            </a:rPr>
            <a:t>Déchèteries</a:t>
          </a:r>
        </a:p>
      </dgm:t>
    </dgm:pt>
    <dgm:pt modelId="{6B32469E-6C93-4EC5-A4F0-D968AA6A70C5}" type="parTrans" cxnId="{03F2994A-7719-4781-AD6D-9370C4671B18}">
      <dgm:prSet/>
      <dgm:spPr/>
      <dgm:t>
        <a:bodyPr/>
        <a:lstStyle/>
        <a:p>
          <a:endParaRPr lang="fr-FR" sz="1800">
            <a:latin typeface="Arial Nova Cond Light" panose="020B0306020202020204" pitchFamily="34" charset="0"/>
          </a:endParaRPr>
        </a:p>
      </dgm:t>
    </dgm:pt>
    <dgm:pt modelId="{A3C1BAE7-F1BC-4FDF-BE5B-497B23654D56}" type="sibTrans" cxnId="{03F2994A-7719-4781-AD6D-9370C4671B18}">
      <dgm:prSet/>
      <dgm:spPr/>
      <dgm:t>
        <a:bodyPr/>
        <a:lstStyle/>
        <a:p>
          <a:endParaRPr lang="fr-FR" sz="1800">
            <a:latin typeface="Arial Nova Cond Light" panose="020B0306020202020204" pitchFamily="34" charset="0"/>
          </a:endParaRPr>
        </a:p>
      </dgm:t>
    </dgm:pt>
    <dgm:pt modelId="{1F05B0E5-F51D-4525-AB6D-11BEF4B55076}">
      <dgm:prSet phldrT="[Texte]" custT="1"/>
      <dgm:spPr/>
      <dgm:t>
        <a:bodyPr/>
        <a:lstStyle/>
        <a:p>
          <a:r>
            <a:rPr lang="fr-FR" sz="1800" dirty="0">
              <a:latin typeface="Arial Nova Cond Light" panose="020B0306020202020204" pitchFamily="34" charset="0"/>
            </a:rPr>
            <a:t>2023 : 24 829 541 €ttc</a:t>
          </a:r>
        </a:p>
      </dgm:t>
    </dgm:pt>
    <dgm:pt modelId="{DDD626AF-0344-43FC-9775-9B448FD75BC5}" type="parTrans" cxnId="{66C9FE50-0224-44FC-94AB-1DD3845D1EF4}">
      <dgm:prSet/>
      <dgm:spPr/>
      <dgm:t>
        <a:bodyPr/>
        <a:lstStyle/>
        <a:p>
          <a:endParaRPr lang="fr-FR" sz="1800">
            <a:latin typeface="Arial Nova Cond Light" panose="020B0306020202020204" pitchFamily="34" charset="0"/>
          </a:endParaRPr>
        </a:p>
      </dgm:t>
    </dgm:pt>
    <dgm:pt modelId="{3495615D-CFBE-44CF-9E15-D23B2FDD674E}" type="sibTrans" cxnId="{66C9FE50-0224-44FC-94AB-1DD3845D1EF4}">
      <dgm:prSet/>
      <dgm:spPr/>
      <dgm:t>
        <a:bodyPr/>
        <a:lstStyle/>
        <a:p>
          <a:endParaRPr lang="fr-FR" sz="1800">
            <a:latin typeface="Arial Nova Cond Light" panose="020B0306020202020204" pitchFamily="34" charset="0"/>
          </a:endParaRPr>
        </a:p>
      </dgm:t>
    </dgm:pt>
    <dgm:pt modelId="{CAC39FA5-EF12-4C59-B2E2-36B95C729DDA}">
      <dgm:prSet phldrT="[Texte]" custT="1"/>
      <dgm:spPr/>
      <dgm:t>
        <a:bodyPr/>
        <a:lstStyle/>
        <a:p>
          <a:r>
            <a:rPr lang="fr-FR" sz="1800" dirty="0">
              <a:latin typeface="Arial Nova Cond Light" panose="020B0306020202020204" pitchFamily="34" charset="0"/>
            </a:rPr>
            <a:t>2024 : 04 798 691 €ttc</a:t>
          </a:r>
        </a:p>
      </dgm:t>
    </dgm:pt>
    <dgm:pt modelId="{8DC03ABC-2E21-4EA7-9C0A-E5ADE49A4D74}" type="parTrans" cxnId="{F702049D-6AB1-406B-AE3D-378575FA34B3}">
      <dgm:prSet/>
      <dgm:spPr/>
      <dgm:t>
        <a:bodyPr/>
        <a:lstStyle/>
        <a:p>
          <a:endParaRPr lang="fr-FR"/>
        </a:p>
      </dgm:t>
    </dgm:pt>
    <dgm:pt modelId="{996C40F1-9D9A-4F86-8E13-A10D56438B08}" type="sibTrans" cxnId="{F702049D-6AB1-406B-AE3D-378575FA34B3}">
      <dgm:prSet/>
      <dgm:spPr/>
      <dgm:t>
        <a:bodyPr/>
        <a:lstStyle/>
        <a:p>
          <a:endParaRPr lang="fr-FR"/>
        </a:p>
      </dgm:t>
    </dgm:pt>
    <dgm:pt modelId="{05886D98-46C7-48AB-BF54-52D8E8DAF5A3}">
      <dgm:prSet phldrT="[Texte]" custT="1"/>
      <dgm:spPr/>
      <dgm:t>
        <a:bodyPr/>
        <a:lstStyle/>
        <a:p>
          <a:r>
            <a:rPr lang="fr-FR" sz="1800" dirty="0">
              <a:latin typeface="Arial Nova Cond Light" panose="020B0306020202020204" pitchFamily="34" charset="0"/>
            </a:rPr>
            <a:t>2024 : 5 142 391 €ttc</a:t>
          </a:r>
        </a:p>
      </dgm:t>
    </dgm:pt>
    <dgm:pt modelId="{A7774EB4-6B17-41A6-8673-C4D02DAA8CC9}" type="parTrans" cxnId="{3A08BCFF-F692-4D30-A90C-189779AB5F36}">
      <dgm:prSet/>
      <dgm:spPr/>
      <dgm:t>
        <a:bodyPr/>
        <a:lstStyle/>
        <a:p>
          <a:endParaRPr lang="fr-FR"/>
        </a:p>
      </dgm:t>
    </dgm:pt>
    <dgm:pt modelId="{2C5850B0-C380-4C07-837B-B436B32AB3C5}" type="sibTrans" cxnId="{3A08BCFF-F692-4D30-A90C-189779AB5F36}">
      <dgm:prSet/>
      <dgm:spPr/>
      <dgm:t>
        <a:bodyPr/>
        <a:lstStyle/>
        <a:p>
          <a:endParaRPr lang="fr-FR"/>
        </a:p>
      </dgm:t>
    </dgm:pt>
    <dgm:pt modelId="{14EE5C82-B8E2-4298-AFAA-5EB4DDA65C9F}">
      <dgm:prSet phldrT="[Texte]" custT="1"/>
      <dgm:spPr/>
      <dgm:t>
        <a:bodyPr/>
        <a:lstStyle/>
        <a:p>
          <a:r>
            <a:rPr lang="fr-FR" sz="1800" dirty="0">
              <a:latin typeface="Arial Nova Cond Light" panose="020B0306020202020204" pitchFamily="34" charset="0"/>
            </a:rPr>
            <a:t>2024 : 24 622 968 €ttc</a:t>
          </a:r>
        </a:p>
      </dgm:t>
    </dgm:pt>
    <dgm:pt modelId="{D3CC52F6-AE57-4C7A-B9DA-5CE54C70C8BF}" type="parTrans" cxnId="{0593BAA6-5519-42AA-897C-D463A9295022}">
      <dgm:prSet/>
      <dgm:spPr/>
      <dgm:t>
        <a:bodyPr/>
        <a:lstStyle/>
        <a:p>
          <a:endParaRPr lang="fr-FR"/>
        </a:p>
      </dgm:t>
    </dgm:pt>
    <dgm:pt modelId="{7A91C25B-CC31-4371-A743-E48A75CA9EB0}" type="sibTrans" cxnId="{0593BAA6-5519-42AA-897C-D463A9295022}">
      <dgm:prSet/>
      <dgm:spPr/>
      <dgm:t>
        <a:bodyPr/>
        <a:lstStyle/>
        <a:p>
          <a:endParaRPr lang="fr-FR"/>
        </a:p>
      </dgm:t>
    </dgm:pt>
    <dgm:pt modelId="{35DF11B0-70EF-4EA3-B92E-C6411F6FD652}">
      <dgm:prSet phldrT="[Texte]" custT="1"/>
      <dgm:spPr/>
      <dgm:t>
        <a:bodyPr/>
        <a:lstStyle/>
        <a:p>
          <a:r>
            <a:rPr lang="fr-FR" sz="1800" dirty="0">
              <a:latin typeface="Arial Nova Cond Light" panose="020B0306020202020204" pitchFamily="34" charset="0"/>
            </a:rPr>
            <a:t>Ecart : -17 327 757 €ttc</a:t>
          </a:r>
          <a:endParaRPr lang="fr-FR" sz="2800" dirty="0">
            <a:latin typeface="Arial Nova Cond Light" panose="020B0306020202020204" pitchFamily="34" charset="0"/>
          </a:endParaRPr>
        </a:p>
      </dgm:t>
    </dgm:pt>
    <dgm:pt modelId="{0D6F764A-1B41-4BD0-B8BD-061B018DF4E7}" type="parTrans" cxnId="{03E7AAD7-FF41-4A7D-8EDB-1E2D7A5AE662}">
      <dgm:prSet/>
      <dgm:spPr/>
      <dgm:t>
        <a:bodyPr/>
        <a:lstStyle/>
        <a:p>
          <a:endParaRPr lang="fr-FR"/>
        </a:p>
      </dgm:t>
    </dgm:pt>
    <dgm:pt modelId="{887F77FE-E005-4820-8CF8-A576CE82DF30}" type="sibTrans" cxnId="{03E7AAD7-FF41-4A7D-8EDB-1E2D7A5AE662}">
      <dgm:prSet/>
      <dgm:spPr/>
      <dgm:t>
        <a:bodyPr/>
        <a:lstStyle/>
        <a:p>
          <a:endParaRPr lang="fr-FR"/>
        </a:p>
      </dgm:t>
    </dgm:pt>
    <dgm:pt modelId="{741C95C4-634C-4210-A248-DE2DEC8F4240}">
      <dgm:prSet phldrT="[Texte]" custT="1"/>
      <dgm:spPr/>
      <dgm:t>
        <a:bodyPr/>
        <a:lstStyle/>
        <a:p>
          <a:r>
            <a:rPr lang="fr-FR" sz="1800" dirty="0">
              <a:latin typeface="Arial Nova Cond Light" panose="020B0306020202020204" pitchFamily="34" charset="0"/>
            </a:rPr>
            <a:t>Variation : -78 %</a:t>
          </a:r>
        </a:p>
      </dgm:t>
    </dgm:pt>
    <dgm:pt modelId="{D0FFB97F-89B4-47F9-8D52-7B3B7F03E4F3}" type="parTrans" cxnId="{2E991263-DFCA-4422-B2A7-CE852764E042}">
      <dgm:prSet/>
      <dgm:spPr/>
      <dgm:t>
        <a:bodyPr/>
        <a:lstStyle/>
        <a:p>
          <a:endParaRPr lang="fr-FR"/>
        </a:p>
      </dgm:t>
    </dgm:pt>
    <dgm:pt modelId="{C09BAE91-D491-4A39-ACAF-C169C5EA6EC0}" type="sibTrans" cxnId="{2E991263-DFCA-4422-B2A7-CE852764E042}">
      <dgm:prSet/>
      <dgm:spPr/>
      <dgm:t>
        <a:bodyPr/>
        <a:lstStyle/>
        <a:p>
          <a:endParaRPr lang="fr-FR"/>
        </a:p>
      </dgm:t>
    </dgm:pt>
    <dgm:pt modelId="{820332AF-8F03-4A3B-9E5B-4EF906221A9E}">
      <dgm:prSet phldrT="[Texte]" custT="1"/>
      <dgm:spPr/>
      <dgm:t>
        <a:bodyPr/>
        <a:lstStyle/>
        <a:p>
          <a:r>
            <a:rPr lang="fr-FR" sz="1800" dirty="0">
              <a:latin typeface="Arial Nova Cond Light" panose="020B0306020202020204" pitchFamily="34" charset="0"/>
            </a:rPr>
            <a:t>Ecart : -1 633 005 €ttc</a:t>
          </a:r>
        </a:p>
      </dgm:t>
    </dgm:pt>
    <dgm:pt modelId="{D59A11D6-800E-4685-BE10-F37978C98F53}" type="parTrans" cxnId="{6A1A9487-B65A-48FB-A58E-962BEF11264D}">
      <dgm:prSet/>
      <dgm:spPr/>
      <dgm:t>
        <a:bodyPr/>
        <a:lstStyle/>
        <a:p>
          <a:endParaRPr lang="fr-FR"/>
        </a:p>
      </dgm:t>
    </dgm:pt>
    <dgm:pt modelId="{278FD99F-A103-43A1-A45D-61BCB0DCCE48}" type="sibTrans" cxnId="{6A1A9487-B65A-48FB-A58E-962BEF11264D}">
      <dgm:prSet/>
      <dgm:spPr/>
      <dgm:t>
        <a:bodyPr/>
        <a:lstStyle/>
        <a:p>
          <a:endParaRPr lang="fr-FR"/>
        </a:p>
      </dgm:t>
    </dgm:pt>
    <dgm:pt modelId="{6BE75B43-773F-4A5F-8635-B9764592009C}">
      <dgm:prSet phldrT="[Texte]" custT="1"/>
      <dgm:spPr/>
      <dgm:t>
        <a:bodyPr/>
        <a:lstStyle/>
        <a:p>
          <a:r>
            <a:rPr lang="fr-FR" sz="1800" dirty="0">
              <a:latin typeface="Arial Nova Cond Light" panose="020B0306020202020204" pitchFamily="34" charset="0"/>
            </a:rPr>
            <a:t>Variation : -24 %</a:t>
          </a:r>
        </a:p>
      </dgm:t>
    </dgm:pt>
    <dgm:pt modelId="{D642312E-CAD0-4425-91CE-2DF259FFA3A3}" type="parTrans" cxnId="{2C31D0D0-48CF-4A33-B882-F49B28BE789A}">
      <dgm:prSet/>
      <dgm:spPr/>
      <dgm:t>
        <a:bodyPr/>
        <a:lstStyle/>
        <a:p>
          <a:endParaRPr lang="fr-FR"/>
        </a:p>
      </dgm:t>
    </dgm:pt>
    <dgm:pt modelId="{6D367931-CB05-4515-8B7F-B01B48422829}" type="sibTrans" cxnId="{2C31D0D0-48CF-4A33-B882-F49B28BE789A}">
      <dgm:prSet/>
      <dgm:spPr/>
      <dgm:t>
        <a:bodyPr/>
        <a:lstStyle/>
        <a:p>
          <a:endParaRPr lang="fr-FR"/>
        </a:p>
      </dgm:t>
    </dgm:pt>
    <dgm:pt modelId="{76D724AD-0CBF-4B96-BC3B-4AC0D2B0D688}">
      <dgm:prSet phldrT="[Texte]" custT="1"/>
      <dgm:spPr/>
      <dgm:t>
        <a:bodyPr/>
        <a:lstStyle/>
        <a:p>
          <a:r>
            <a:rPr lang="fr-FR" sz="1800" dirty="0">
              <a:latin typeface="Arial Nova Cond Light" panose="020B0306020202020204" pitchFamily="34" charset="0"/>
            </a:rPr>
            <a:t>Ecart : -206 573 €ttc</a:t>
          </a:r>
        </a:p>
      </dgm:t>
    </dgm:pt>
    <dgm:pt modelId="{14C99E13-3927-4DBC-9D3B-73EF9D1C65C0}" type="parTrans" cxnId="{D9A78B8C-3B33-4FD1-A38F-C5B2EB1B8C55}">
      <dgm:prSet/>
      <dgm:spPr/>
      <dgm:t>
        <a:bodyPr/>
        <a:lstStyle/>
        <a:p>
          <a:endParaRPr lang="fr-FR"/>
        </a:p>
      </dgm:t>
    </dgm:pt>
    <dgm:pt modelId="{3125F58E-5158-4866-9B4A-36C4ED80A34B}" type="sibTrans" cxnId="{D9A78B8C-3B33-4FD1-A38F-C5B2EB1B8C55}">
      <dgm:prSet/>
      <dgm:spPr/>
      <dgm:t>
        <a:bodyPr/>
        <a:lstStyle/>
        <a:p>
          <a:endParaRPr lang="fr-FR"/>
        </a:p>
      </dgm:t>
    </dgm:pt>
    <dgm:pt modelId="{C340F294-33B5-455C-AD5D-97A44D162B93}">
      <dgm:prSet phldrT="[Texte]" custT="1"/>
      <dgm:spPr/>
      <dgm:t>
        <a:bodyPr/>
        <a:lstStyle/>
        <a:p>
          <a:r>
            <a:rPr lang="fr-FR" sz="1800" dirty="0">
              <a:latin typeface="Arial Nova Cond Light" panose="020B0306020202020204" pitchFamily="34" charset="0"/>
            </a:rPr>
            <a:t>Variation : -1%</a:t>
          </a:r>
        </a:p>
      </dgm:t>
    </dgm:pt>
    <dgm:pt modelId="{16084F32-8DE3-48F9-BBC1-F7CD6109355E}" type="parTrans" cxnId="{1E12462E-76EE-4AC7-928D-FB554BF6E544}">
      <dgm:prSet/>
      <dgm:spPr/>
      <dgm:t>
        <a:bodyPr/>
        <a:lstStyle/>
        <a:p>
          <a:endParaRPr lang="fr-FR"/>
        </a:p>
      </dgm:t>
    </dgm:pt>
    <dgm:pt modelId="{7F4AA933-FDD2-4AA7-9979-5418B27A8628}" type="sibTrans" cxnId="{1E12462E-76EE-4AC7-928D-FB554BF6E544}">
      <dgm:prSet/>
      <dgm:spPr/>
      <dgm:t>
        <a:bodyPr/>
        <a:lstStyle/>
        <a:p>
          <a:endParaRPr lang="fr-FR"/>
        </a:p>
      </dgm:t>
    </dgm:pt>
    <dgm:pt modelId="{A6B413B6-2A19-475E-8480-DD4AA6058D4E}">
      <dgm:prSet phldrT="[Texte]" custT="1"/>
      <dgm:spPr/>
      <dgm:t>
        <a:bodyPr/>
        <a:lstStyle/>
        <a:p>
          <a:r>
            <a:rPr lang="fr-FR" sz="1800" dirty="0">
              <a:latin typeface="Arial Nova Cond Light" panose="020B0306020202020204" pitchFamily="34" charset="0"/>
            </a:rPr>
            <a:t>2023 : 28 790 291  €ttc</a:t>
          </a:r>
        </a:p>
      </dgm:t>
    </dgm:pt>
    <dgm:pt modelId="{0873C3E0-4FAB-4E83-BF71-2F293D22CBC2}" type="sibTrans" cxnId="{C286C8C6-7CDE-4099-AF4B-A64E231E0109}">
      <dgm:prSet/>
      <dgm:spPr/>
      <dgm:t>
        <a:bodyPr/>
        <a:lstStyle/>
        <a:p>
          <a:endParaRPr lang="fr-FR" sz="1800">
            <a:latin typeface="Arial Nova Cond Light" panose="020B0306020202020204" pitchFamily="34" charset="0"/>
          </a:endParaRPr>
        </a:p>
      </dgm:t>
    </dgm:pt>
    <dgm:pt modelId="{4E539AE5-D435-4013-90EA-BDA0D32031AD}" type="parTrans" cxnId="{C286C8C6-7CDE-4099-AF4B-A64E231E0109}">
      <dgm:prSet/>
      <dgm:spPr/>
      <dgm:t>
        <a:bodyPr/>
        <a:lstStyle/>
        <a:p>
          <a:endParaRPr lang="fr-FR" sz="1800">
            <a:latin typeface="Arial Nova Cond Light" panose="020B0306020202020204" pitchFamily="34" charset="0"/>
          </a:endParaRPr>
        </a:p>
      </dgm:t>
    </dgm:pt>
    <dgm:pt modelId="{71DAFF3E-4522-41E5-A78F-2D4BF6BE8D78}">
      <dgm:prSet phldrT="[Texte]" custT="1"/>
      <dgm:spPr/>
      <dgm:t>
        <a:bodyPr/>
        <a:lstStyle/>
        <a:p>
          <a:r>
            <a:rPr lang="fr-FR" sz="1800" dirty="0">
              <a:latin typeface="Arial Nova Cond Light" panose="020B0306020202020204" pitchFamily="34" charset="0"/>
            </a:rPr>
            <a:t>2024 : 34 790 799 €ttc</a:t>
          </a:r>
        </a:p>
      </dgm:t>
    </dgm:pt>
    <dgm:pt modelId="{A990D1C2-B82D-4668-8A13-62C29ADF4839}" type="sibTrans" cxnId="{5EFD0124-1649-4CC0-A03B-D7339CD1448A}">
      <dgm:prSet/>
      <dgm:spPr/>
      <dgm:t>
        <a:bodyPr/>
        <a:lstStyle/>
        <a:p>
          <a:endParaRPr lang="fr-FR"/>
        </a:p>
      </dgm:t>
    </dgm:pt>
    <dgm:pt modelId="{EE69DBF3-8423-49D7-833B-2BD8DBDAAB3B}" type="parTrans" cxnId="{5EFD0124-1649-4CC0-A03B-D7339CD1448A}">
      <dgm:prSet/>
      <dgm:spPr/>
      <dgm:t>
        <a:bodyPr/>
        <a:lstStyle/>
        <a:p>
          <a:endParaRPr lang="fr-FR"/>
        </a:p>
      </dgm:t>
    </dgm:pt>
    <dgm:pt modelId="{D7CEB016-9836-43A2-BD5D-41CED3B5312C}">
      <dgm:prSet phldrT="[Texte]" custT="1"/>
      <dgm:spPr/>
      <dgm:t>
        <a:bodyPr/>
        <a:lstStyle/>
        <a:p>
          <a:r>
            <a:rPr lang="fr-FR" sz="1800" dirty="0">
              <a:latin typeface="Arial Nova Cond Light" panose="020B0306020202020204" pitchFamily="34" charset="0"/>
            </a:rPr>
            <a:t>Ecart : +6 000 508 €ttc</a:t>
          </a:r>
        </a:p>
      </dgm:t>
    </dgm:pt>
    <dgm:pt modelId="{0A55EF98-6DAC-460B-B29A-EB90FFE68E6C}" type="sibTrans" cxnId="{E48CB1FD-28BC-4AF3-91E8-897322CEA26A}">
      <dgm:prSet/>
      <dgm:spPr/>
      <dgm:t>
        <a:bodyPr/>
        <a:lstStyle/>
        <a:p>
          <a:endParaRPr lang="fr-FR"/>
        </a:p>
      </dgm:t>
    </dgm:pt>
    <dgm:pt modelId="{3B74805C-2F1F-48B3-AF7E-5C902A2C1511}" type="parTrans" cxnId="{E48CB1FD-28BC-4AF3-91E8-897322CEA26A}">
      <dgm:prSet/>
      <dgm:spPr/>
      <dgm:t>
        <a:bodyPr/>
        <a:lstStyle/>
        <a:p>
          <a:endParaRPr lang="fr-FR"/>
        </a:p>
      </dgm:t>
    </dgm:pt>
    <dgm:pt modelId="{570256A5-F81A-4F82-B7FE-60B8C8EB6753}">
      <dgm:prSet phldrT="[Texte]" custT="1"/>
      <dgm:spPr/>
      <dgm:t>
        <a:bodyPr/>
        <a:lstStyle/>
        <a:p>
          <a:r>
            <a:rPr lang="fr-FR" sz="1800" dirty="0">
              <a:latin typeface="Arial Nova Cond Light" panose="020B0306020202020204" pitchFamily="34" charset="0"/>
            </a:rPr>
            <a:t>Variation : +21%</a:t>
          </a:r>
        </a:p>
      </dgm:t>
    </dgm:pt>
    <dgm:pt modelId="{F4F44143-32F3-437B-8255-E53DA0FA6DFA}" type="sibTrans" cxnId="{6FFB059A-DE1E-4230-9592-547FE8D6907F}">
      <dgm:prSet/>
      <dgm:spPr/>
      <dgm:t>
        <a:bodyPr/>
        <a:lstStyle/>
        <a:p>
          <a:endParaRPr lang="fr-FR"/>
        </a:p>
      </dgm:t>
    </dgm:pt>
    <dgm:pt modelId="{6DA39A51-643D-40FC-B0F0-0A430D9ADCB6}" type="parTrans" cxnId="{6FFB059A-DE1E-4230-9592-547FE8D6907F}">
      <dgm:prSet/>
      <dgm:spPr/>
      <dgm:t>
        <a:bodyPr/>
        <a:lstStyle/>
        <a:p>
          <a:endParaRPr lang="fr-FR"/>
        </a:p>
      </dgm:t>
    </dgm:pt>
    <dgm:pt modelId="{FF3EC1E3-A866-405F-9EC5-3B7F8072548E}" type="pres">
      <dgm:prSet presAssocID="{E0FE8905-3E7E-46FA-AEC7-F2B145A77D30}" presName="cycleMatrixDiagram" presStyleCnt="0">
        <dgm:presLayoutVars>
          <dgm:chMax val="1"/>
          <dgm:dir/>
          <dgm:animLvl val="lvl"/>
          <dgm:resizeHandles val="exact"/>
        </dgm:presLayoutVars>
      </dgm:prSet>
      <dgm:spPr/>
    </dgm:pt>
    <dgm:pt modelId="{284480CE-3A5D-4308-B3E9-9F531E63471C}" type="pres">
      <dgm:prSet presAssocID="{E0FE8905-3E7E-46FA-AEC7-F2B145A77D30}" presName="children" presStyleCnt="0"/>
      <dgm:spPr/>
    </dgm:pt>
    <dgm:pt modelId="{71CC4211-5309-4EC1-ABE6-CEF77CA27F0C}" type="pres">
      <dgm:prSet presAssocID="{E0FE8905-3E7E-46FA-AEC7-F2B145A77D30}" presName="child1group" presStyleCnt="0"/>
      <dgm:spPr/>
    </dgm:pt>
    <dgm:pt modelId="{9ED80D45-964F-4246-97CA-A603D05AFF3F}" type="pres">
      <dgm:prSet presAssocID="{E0FE8905-3E7E-46FA-AEC7-F2B145A77D30}" presName="child1" presStyleLbl="bgAcc1" presStyleIdx="0" presStyleCnt="4" custScaleX="131672" custLinFactNeighborX="-23203" custLinFactNeighborY="498"/>
      <dgm:spPr/>
    </dgm:pt>
    <dgm:pt modelId="{FAC7B3B8-CE7A-4B2B-B163-5A3E451A50B4}" type="pres">
      <dgm:prSet presAssocID="{E0FE8905-3E7E-46FA-AEC7-F2B145A77D30}" presName="child1Text" presStyleLbl="bgAcc1" presStyleIdx="0" presStyleCnt="4">
        <dgm:presLayoutVars>
          <dgm:bulletEnabled val="1"/>
        </dgm:presLayoutVars>
      </dgm:prSet>
      <dgm:spPr/>
    </dgm:pt>
    <dgm:pt modelId="{3482788A-3143-400D-BBCB-1AD728E95470}" type="pres">
      <dgm:prSet presAssocID="{E0FE8905-3E7E-46FA-AEC7-F2B145A77D30}" presName="child2group" presStyleCnt="0"/>
      <dgm:spPr/>
    </dgm:pt>
    <dgm:pt modelId="{3B01BFC6-3C4D-432E-B960-FEF04AC7B4D0}" type="pres">
      <dgm:prSet presAssocID="{E0FE8905-3E7E-46FA-AEC7-F2B145A77D30}" presName="child2" presStyleLbl="bgAcc1" presStyleIdx="1" presStyleCnt="4" custScaleX="127514" custLinFactNeighborX="26426" custLinFactNeighborY="1990"/>
      <dgm:spPr/>
    </dgm:pt>
    <dgm:pt modelId="{13DCED09-6F34-44D4-8860-E7707AAC0AA8}" type="pres">
      <dgm:prSet presAssocID="{E0FE8905-3E7E-46FA-AEC7-F2B145A77D30}" presName="child2Text" presStyleLbl="bgAcc1" presStyleIdx="1" presStyleCnt="4">
        <dgm:presLayoutVars>
          <dgm:bulletEnabled val="1"/>
        </dgm:presLayoutVars>
      </dgm:prSet>
      <dgm:spPr/>
    </dgm:pt>
    <dgm:pt modelId="{2B086B0A-7EC7-4C78-8FD3-02271F6A4DA4}" type="pres">
      <dgm:prSet presAssocID="{E0FE8905-3E7E-46FA-AEC7-F2B145A77D30}" presName="child3group" presStyleCnt="0"/>
      <dgm:spPr/>
    </dgm:pt>
    <dgm:pt modelId="{285D5299-91E6-4C6D-8DF0-0C3E3AE75138}" type="pres">
      <dgm:prSet presAssocID="{E0FE8905-3E7E-46FA-AEC7-F2B145A77D30}" presName="child3" presStyleLbl="bgAcc1" presStyleIdx="2" presStyleCnt="4" custScaleX="127910" custLinFactNeighborX="22881" custLinFactNeighborY="-497"/>
      <dgm:spPr/>
    </dgm:pt>
    <dgm:pt modelId="{15851D64-AE7C-4451-8AD0-310E9CC5BD06}" type="pres">
      <dgm:prSet presAssocID="{E0FE8905-3E7E-46FA-AEC7-F2B145A77D30}" presName="child3Text" presStyleLbl="bgAcc1" presStyleIdx="2" presStyleCnt="4">
        <dgm:presLayoutVars>
          <dgm:bulletEnabled val="1"/>
        </dgm:presLayoutVars>
      </dgm:prSet>
      <dgm:spPr/>
    </dgm:pt>
    <dgm:pt modelId="{D1B0BB7C-210E-4415-94A2-6C11DE42EBAD}" type="pres">
      <dgm:prSet presAssocID="{E0FE8905-3E7E-46FA-AEC7-F2B145A77D30}" presName="child4group" presStyleCnt="0"/>
      <dgm:spPr/>
    </dgm:pt>
    <dgm:pt modelId="{1938D773-5682-4AC4-974B-DFF0E5D8D3CA}" type="pres">
      <dgm:prSet presAssocID="{E0FE8905-3E7E-46FA-AEC7-F2B145A77D30}" presName="child4" presStyleLbl="bgAcc1" presStyleIdx="3" presStyleCnt="4" custScaleX="128904" custLinFactNeighborX="-39638" custLinFactNeighborY="-1492"/>
      <dgm:spPr/>
    </dgm:pt>
    <dgm:pt modelId="{75821059-F607-48DD-89DA-0B93EE9906FD}" type="pres">
      <dgm:prSet presAssocID="{E0FE8905-3E7E-46FA-AEC7-F2B145A77D30}" presName="child4Text" presStyleLbl="bgAcc1" presStyleIdx="3" presStyleCnt="4">
        <dgm:presLayoutVars>
          <dgm:bulletEnabled val="1"/>
        </dgm:presLayoutVars>
      </dgm:prSet>
      <dgm:spPr/>
    </dgm:pt>
    <dgm:pt modelId="{9A47E85D-45E7-4194-B1FF-8751B5F3DB47}" type="pres">
      <dgm:prSet presAssocID="{E0FE8905-3E7E-46FA-AEC7-F2B145A77D30}" presName="childPlaceholder" presStyleCnt="0"/>
      <dgm:spPr/>
    </dgm:pt>
    <dgm:pt modelId="{5032514E-45C4-4711-99AA-C662A7E84F6A}" type="pres">
      <dgm:prSet presAssocID="{E0FE8905-3E7E-46FA-AEC7-F2B145A77D30}" presName="circle" presStyleCnt="0"/>
      <dgm:spPr/>
    </dgm:pt>
    <dgm:pt modelId="{E7954218-6E6C-427F-9C4C-2D169DF2F84A}" type="pres">
      <dgm:prSet presAssocID="{E0FE8905-3E7E-46FA-AEC7-F2B145A77D30}" presName="quadrant1" presStyleLbl="node1" presStyleIdx="0" presStyleCnt="4">
        <dgm:presLayoutVars>
          <dgm:chMax val="1"/>
          <dgm:bulletEnabled val="1"/>
        </dgm:presLayoutVars>
      </dgm:prSet>
      <dgm:spPr/>
    </dgm:pt>
    <dgm:pt modelId="{5FEF324A-A6FB-4366-A51E-88555D22AC41}" type="pres">
      <dgm:prSet presAssocID="{E0FE8905-3E7E-46FA-AEC7-F2B145A77D30}" presName="quadrant2" presStyleLbl="node1" presStyleIdx="1" presStyleCnt="4">
        <dgm:presLayoutVars>
          <dgm:chMax val="1"/>
          <dgm:bulletEnabled val="1"/>
        </dgm:presLayoutVars>
      </dgm:prSet>
      <dgm:spPr/>
    </dgm:pt>
    <dgm:pt modelId="{81E3ACE6-B408-4F50-8DB6-B23B359F4DC7}" type="pres">
      <dgm:prSet presAssocID="{E0FE8905-3E7E-46FA-AEC7-F2B145A77D30}" presName="quadrant3" presStyleLbl="node1" presStyleIdx="2" presStyleCnt="4">
        <dgm:presLayoutVars>
          <dgm:chMax val="1"/>
          <dgm:bulletEnabled val="1"/>
        </dgm:presLayoutVars>
      </dgm:prSet>
      <dgm:spPr/>
    </dgm:pt>
    <dgm:pt modelId="{1AEE12ED-01B5-4627-A8E9-BCBD4ED355EA}" type="pres">
      <dgm:prSet presAssocID="{E0FE8905-3E7E-46FA-AEC7-F2B145A77D30}" presName="quadrant4" presStyleLbl="node1" presStyleIdx="3" presStyleCnt="4">
        <dgm:presLayoutVars>
          <dgm:chMax val="1"/>
          <dgm:bulletEnabled val="1"/>
        </dgm:presLayoutVars>
      </dgm:prSet>
      <dgm:spPr/>
    </dgm:pt>
    <dgm:pt modelId="{3E238413-29E8-4A15-9612-2CD0DBE0F060}" type="pres">
      <dgm:prSet presAssocID="{E0FE8905-3E7E-46FA-AEC7-F2B145A77D30}" presName="quadrantPlaceholder" presStyleCnt="0"/>
      <dgm:spPr/>
    </dgm:pt>
    <dgm:pt modelId="{0DFDFD12-27FD-41D4-9F87-477281D78136}" type="pres">
      <dgm:prSet presAssocID="{E0FE8905-3E7E-46FA-AEC7-F2B145A77D30}" presName="center1" presStyleLbl="fgShp" presStyleIdx="0" presStyleCnt="2"/>
      <dgm:spPr/>
    </dgm:pt>
    <dgm:pt modelId="{2E331510-7AD7-4188-92F8-4A87D9A35637}" type="pres">
      <dgm:prSet presAssocID="{E0FE8905-3E7E-46FA-AEC7-F2B145A77D30}" presName="center2" presStyleLbl="fgShp" presStyleIdx="1" presStyleCnt="2"/>
      <dgm:spPr/>
    </dgm:pt>
  </dgm:ptLst>
  <dgm:cxnLst>
    <dgm:cxn modelId="{643D6800-24F5-4590-A2D8-8AD1F083095F}" srcId="{23BC7539-7A7D-4E53-BA76-57A85DCF67DF}" destId="{0C888FE8-9310-4C92-823F-B0DD09911812}" srcOrd="0" destOrd="0" parTransId="{534BF6F5-E797-4CEC-8F1A-B5E5B198B0F4}" sibTransId="{F41D1FDF-7660-44F8-9AD1-63A8858A954E}"/>
    <dgm:cxn modelId="{D9785301-0C20-44CE-BD19-6EB9EC192B6D}" type="presOf" srcId="{47CC3E19-9056-4E4B-BF7C-97BA4C24717D}" destId="{3B01BFC6-3C4D-432E-B960-FEF04AC7B4D0}" srcOrd="0" destOrd="0" presId="urn:microsoft.com/office/officeart/2005/8/layout/cycle4"/>
    <dgm:cxn modelId="{0D81B814-F03B-46C9-A471-183AF59DCEDC}" type="presOf" srcId="{C340F294-33B5-455C-AD5D-97A44D162B93}" destId="{1938D773-5682-4AC4-974B-DFF0E5D8D3CA}" srcOrd="0" destOrd="3" presId="urn:microsoft.com/office/officeart/2005/8/layout/cycle4"/>
    <dgm:cxn modelId="{03B46A20-424D-4F79-A7FD-D3D359BC140D}" type="presOf" srcId="{05886D98-46C7-48AB-BF54-52D8E8DAF5A3}" destId="{3B01BFC6-3C4D-432E-B960-FEF04AC7B4D0}" srcOrd="0" destOrd="1" presId="urn:microsoft.com/office/officeart/2005/8/layout/cycle4"/>
    <dgm:cxn modelId="{8FA02D21-F289-4DAF-825B-82F1A3B1E1A2}" type="presOf" srcId="{0C888FE8-9310-4C92-823F-B0DD09911812}" destId="{FAC7B3B8-CE7A-4B2B-B163-5A3E451A50B4}" srcOrd="1" destOrd="0" presId="urn:microsoft.com/office/officeart/2005/8/layout/cycle4"/>
    <dgm:cxn modelId="{5D6B9F21-4472-4343-AC11-FBA017A38815}" type="presOf" srcId="{47CC3E19-9056-4E4B-BF7C-97BA4C24717D}" destId="{13DCED09-6F34-44D4-8860-E7707AAC0AA8}" srcOrd="1" destOrd="0" presId="urn:microsoft.com/office/officeart/2005/8/layout/cycle4"/>
    <dgm:cxn modelId="{5EFD0124-1649-4CC0-A03B-D7339CD1448A}" srcId="{B3E7E1D2-1C71-4850-A2F0-8FC03105738B}" destId="{71DAFF3E-4522-41E5-A78F-2D4BF6BE8D78}" srcOrd="1" destOrd="0" parTransId="{EE69DBF3-8423-49D7-833B-2BD8DBDAAB3B}" sibTransId="{A990D1C2-B82D-4668-8A13-62C29ADF4839}"/>
    <dgm:cxn modelId="{55D9B824-A39E-42A1-8B06-B6A0196578B0}" type="presOf" srcId="{1F05B0E5-F51D-4525-AB6D-11BEF4B55076}" destId="{1938D773-5682-4AC4-974B-DFF0E5D8D3CA}" srcOrd="0" destOrd="0" presId="urn:microsoft.com/office/officeart/2005/8/layout/cycle4"/>
    <dgm:cxn modelId="{2A925C2D-E2C4-4B51-808A-31C5532DB53E}" type="presOf" srcId="{CAC39FA5-EF12-4C59-B2E2-36B95C729DDA}" destId="{FAC7B3B8-CE7A-4B2B-B163-5A3E451A50B4}" srcOrd="1" destOrd="1" presId="urn:microsoft.com/office/officeart/2005/8/layout/cycle4"/>
    <dgm:cxn modelId="{1E12462E-76EE-4AC7-928D-FB554BF6E544}" srcId="{3915590D-231C-40CA-BCC4-D39C03AA6C74}" destId="{C340F294-33B5-455C-AD5D-97A44D162B93}" srcOrd="3" destOrd="0" parTransId="{16084F32-8DE3-48F9-BBC1-F7CD6109355E}" sibTransId="{7F4AA933-FDD2-4AA7-9979-5418B27A8628}"/>
    <dgm:cxn modelId="{182F4C33-D765-4027-951D-B203B5FBA913}" type="presOf" srcId="{CAC39FA5-EF12-4C59-B2E2-36B95C729DDA}" destId="{9ED80D45-964F-4246-97CA-A603D05AFF3F}" srcOrd="0" destOrd="1" presId="urn:microsoft.com/office/officeart/2005/8/layout/cycle4"/>
    <dgm:cxn modelId="{2FCCB15B-86ED-4866-95C4-374BC4CE22E4}" srcId="{E0FE8905-3E7E-46FA-AEC7-F2B145A77D30}" destId="{B3E7E1D2-1C71-4850-A2F0-8FC03105738B}" srcOrd="2" destOrd="0" parTransId="{FC0B583F-BDE5-428F-9F2F-43DE8E83870B}" sibTransId="{D0A74CFB-B413-4B99-8833-2956D373E860}"/>
    <dgm:cxn modelId="{7565815C-76CE-4EB8-8514-95E2F1F1DA65}" type="presOf" srcId="{A6B413B6-2A19-475E-8480-DD4AA6058D4E}" destId="{285D5299-91E6-4C6D-8DF0-0C3E3AE75138}" srcOrd="0" destOrd="0" presId="urn:microsoft.com/office/officeart/2005/8/layout/cycle4"/>
    <dgm:cxn modelId="{E6485F5E-7CA3-4813-B5B2-61139E2B1D70}" type="presOf" srcId="{76D724AD-0CBF-4B96-BC3B-4AC0D2B0D688}" destId="{1938D773-5682-4AC4-974B-DFF0E5D8D3CA}" srcOrd="0" destOrd="2" presId="urn:microsoft.com/office/officeart/2005/8/layout/cycle4"/>
    <dgm:cxn modelId="{BE82745F-1EDF-459A-A05C-4238144332E8}" type="presOf" srcId="{0512F84C-6681-46D3-9289-77FED40EC655}" destId="{5FEF324A-A6FB-4366-A51E-88555D22AC41}" srcOrd="0" destOrd="0" presId="urn:microsoft.com/office/officeart/2005/8/layout/cycle4"/>
    <dgm:cxn modelId="{5EBF0363-18CF-4A2F-B435-9B669EC83634}" type="presOf" srcId="{D7CEB016-9836-43A2-BD5D-41CED3B5312C}" destId="{15851D64-AE7C-4451-8AD0-310E9CC5BD06}" srcOrd="1" destOrd="2" presId="urn:microsoft.com/office/officeart/2005/8/layout/cycle4"/>
    <dgm:cxn modelId="{2E991263-DFCA-4422-B2A7-CE852764E042}" srcId="{23BC7539-7A7D-4E53-BA76-57A85DCF67DF}" destId="{741C95C4-634C-4210-A248-DE2DEC8F4240}" srcOrd="3" destOrd="0" parTransId="{D0FFB97F-89B4-47F9-8D52-7B3B7F03E4F3}" sibTransId="{C09BAE91-D491-4A39-ACAF-C169C5EA6EC0}"/>
    <dgm:cxn modelId="{6EB0EE44-B208-4822-BB3A-4FD265CD35F2}" type="presOf" srcId="{05886D98-46C7-48AB-BF54-52D8E8DAF5A3}" destId="{13DCED09-6F34-44D4-8860-E7707AAC0AA8}" srcOrd="1" destOrd="1" presId="urn:microsoft.com/office/officeart/2005/8/layout/cycle4"/>
    <dgm:cxn modelId="{0B039F65-4C90-4F44-A673-459E6D8A8EE3}" type="presOf" srcId="{71DAFF3E-4522-41E5-A78F-2D4BF6BE8D78}" destId="{285D5299-91E6-4C6D-8DF0-0C3E3AE75138}" srcOrd="0" destOrd="1" presId="urn:microsoft.com/office/officeart/2005/8/layout/cycle4"/>
    <dgm:cxn modelId="{658AFC66-DA44-46BB-8EF4-CFA89822C1D3}" type="presOf" srcId="{C340F294-33B5-455C-AD5D-97A44D162B93}" destId="{75821059-F607-48DD-89DA-0B93EE9906FD}" srcOrd="1" destOrd="3" presId="urn:microsoft.com/office/officeart/2005/8/layout/cycle4"/>
    <dgm:cxn modelId="{03F2994A-7719-4781-AD6D-9370C4671B18}" srcId="{E0FE8905-3E7E-46FA-AEC7-F2B145A77D30}" destId="{3915590D-231C-40CA-BCC4-D39C03AA6C74}" srcOrd="3" destOrd="0" parTransId="{6B32469E-6C93-4EC5-A4F0-D968AA6A70C5}" sibTransId="{A3C1BAE7-F1BC-4FDF-BE5B-497B23654D56}"/>
    <dgm:cxn modelId="{6D6D3D4D-9EC8-4342-8E66-36CBCC385347}" srcId="{E0FE8905-3E7E-46FA-AEC7-F2B145A77D30}" destId="{0512F84C-6681-46D3-9289-77FED40EC655}" srcOrd="1" destOrd="0" parTransId="{C1C5A8B1-C09F-4214-8832-8B95C7351AFF}" sibTransId="{E309B028-19D3-44AA-A457-EE889C75D706}"/>
    <dgm:cxn modelId="{56C37D50-F1C3-40BD-AD6B-AA1509429301}" type="presOf" srcId="{76D724AD-0CBF-4B96-BC3B-4AC0D2B0D688}" destId="{75821059-F607-48DD-89DA-0B93EE9906FD}" srcOrd="1" destOrd="2" presId="urn:microsoft.com/office/officeart/2005/8/layout/cycle4"/>
    <dgm:cxn modelId="{66C9FE50-0224-44FC-94AB-1DD3845D1EF4}" srcId="{3915590D-231C-40CA-BCC4-D39C03AA6C74}" destId="{1F05B0E5-F51D-4525-AB6D-11BEF4B55076}" srcOrd="0" destOrd="0" parTransId="{DDD626AF-0344-43FC-9775-9B448FD75BC5}" sibTransId="{3495615D-CFBE-44CF-9E15-D23B2FDD674E}"/>
    <dgm:cxn modelId="{44780B75-A93F-46F4-8A2D-14A0E20C2965}" type="presOf" srcId="{6BE75B43-773F-4A5F-8635-B9764592009C}" destId="{13DCED09-6F34-44D4-8860-E7707AAC0AA8}" srcOrd="1" destOrd="3" presId="urn:microsoft.com/office/officeart/2005/8/layout/cycle4"/>
    <dgm:cxn modelId="{F2796B7F-B462-4285-AB26-134DF7C995F1}" type="presOf" srcId="{35DF11B0-70EF-4EA3-B92E-C6411F6FD652}" destId="{FAC7B3B8-CE7A-4B2B-B163-5A3E451A50B4}" srcOrd="1" destOrd="2" presId="urn:microsoft.com/office/officeart/2005/8/layout/cycle4"/>
    <dgm:cxn modelId="{6A1A9487-B65A-48FB-A58E-962BEF11264D}" srcId="{0512F84C-6681-46D3-9289-77FED40EC655}" destId="{820332AF-8F03-4A3B-9E5B-4EF906221A9E}" srcOrd="2" destOrd="0" parTransId="{D59A11D6-800E-4685-BE10-F37978C98F53}" sibTransId="{278FD99F-A103-43A1-A45D-61BCB0DCCE48}"/>
    <dgm:cxn modelId="{5BAA2188-9038-403A-9100-45BB457B3201}" type="presOf" srcId="{14EE5C82-B8E2-4298-AFAA-5EB4DDA65C9F}" destId="{1938D773-5682-4AC4-974B-DFF0E5D8D3CA}" srcOrd="0" destOrd="1" presId="urn:microsoft.com/office/officeart/2005/8/layout/cycle4"/>
    <dgm:cxn modelId="{6882D788-F4AD-4A0C-B783-6E12D400F503}" type="presOf" srcId="{741C95C4-634C-4210-A248-DE2DEC8F4240}" destId="{9ED80D45-964F-4246-97CA-A603D05AFF3F}" srcOrd="0" destOrd="3" presId="urn:microsoft.com/office/officeart/2005/8/layout/cycle4"/>
    <dgm:cxn modelId="{D9A78B8C-3B33-4FD1-A38F-C5B2EB1B8C55}" srcId="{3915590D-231C-40CA-BCC4-D39C03AA6C74}" destId="{76D724AD-0CBF-4B96-BC3B-4AC0D2B0D688}" srcOrd="2" destOrd="0" parTransId="{14C99E13-3927-4DBC-9D3B-73EF9D1C65C0}" sibTransId="{3125F58E-5158-4866-9B4A-36C4ED80A34B}"/>
    <dgm:cxn modelId="{B9B98092-9BEC-4B2B-A186-B05B3CE66A43}" type="presOf" srcId="{741C95C4-634C-4210-A248-DE2DEC8F4240}" destId="{FAC7B3B8-CE7A-4B2B-B163-5A3E451A50B4}" srcOrd="1" destOrd="3" presId="urn:microsoft.com/office/officeart/2005/8/layout/cycle4"/>
    <dgm:cxn modelId="{6FFB059A-DE1E-4230-9592-547FE8D6907F}" srcId="{B3E7E1D2-1C71-4850-A2F0-8FC03105738B}" destId="{570256A5-F81A-4F82-B7FE-60B8C8EB6753}" srcOrd="3" destOrd="0" parTransId="{6DA39A51-643D-40FC-B0F0-0A430D9ADCB6}" sibTransId="{F4F44143-32F3-437B-8255-E53DA0FA6DFA}"/>
    <dgm:cxn modelId="{F5FEB39C-36F7-41B6-9AB3-37FC9B1AF9DF}" type="presOf" srcId="{6BE75B43-773F-4A5F-8635-B9764592009C}" destId="{3B01BFC6-3C4D-432E-B960-FEF04AC7B4D0}" srcOrd="0" destOrd="3" presId="urn:microsoft.com/office/officeart/2005/8/layout/cycle4"/>
    <dgm:cxn modelId="{F702049D-6AB1-406B-AE3D-378575FA34B3}" srcId="{23BC7539-7A7D-4E53-BA76-57A85DCF67DF}" destId="{CAC39FA5-EF12-4C59-B2E2-36B95C729DDA}" srcOrd="1" destOrd="0" parTransId="{8DC03ABC-2E21-4EA7-9C0A-E5ADE49A4D74}" sibTransId="{996C40F1-9D9A-4F86-8E13-A10D56438B08}"/>
    <dgm:cxn modelId="{BA08459D-5398-4831-8811-34CF45E482A2}" type="presOf" srcId="{A6B413B6-2A19-475E-8480-DD4AA6058D4E}" destId="{15851D64-AE7C-4451-8AD0-310E9CC5BD06}" srcOrd="1" destOrd="0" presId="urn:microsoft.com/office/officeart/2005/8/layout/cycle4"/>
    <dgm:cxn modelId="{704E069E-D762-4389-B3C9-6FBA1CAF48FE}" type="presOf" srcId="{23BC7539-7A7D-4E53-BA76-57A85DCF67DF}" destId="{E7954218-6E6C-427F-9C4C-2D169DF2F84A}" srcOrd="0" destOrd="0" presId="urn:microsoft.com/office/officeart/2005/8/layout/cycle4"/>
    <dgm:cxn modelId="{FD4212A2-A9CB-452F-B6E6-034A4D354751}" type="presOf" srcId="{71DAFF3E-4522-41E5-A78F-2D4BF6BE8D78}" destId="{15851D64-AE7C-4451-8AD0-310E9CC5BD06}" srcOrd="1" destOrd="1" presId="urn:microsoft.com/office/officeart/2005/8/layout/cycle4"/>
    <dgm:cxn modelId="{0593BAA6-5519-42AA-897C-D463A9295022}" srcId="{3915590D-231C-40CA-BCC4-D39C03AA6C74}" destId="{14EE5C82-B8E2-4298-AFAA-5EB4DDA65C9F}" srcOrd="1" destOrd="0" parTransId="{D3CC52F6-AE57-4C7A-B9DA-5CE54C70C8BF}" sibTransId="{7A91C25B-CC31-4371-A743-E48A75CA9EB0}"/>
    <dgm:cxn modelId="{816875AF-6022-4C45-A2BB-EC38A0562AC9}" type="presOf" srcId="{35DF11B0-70EF-4EA3-B92E-C6411F6FD652}" destId="{9ED80D45-964F-4246-97CA-A603D05AFF3F}" srcOrd="0" destOrd="2" presId="urn:microsoft.com/office/officeart/2005/8/layout/cycle4"/>
    <dgm:cxn modelId="{FDB850B2-E7A6-4D48-9DCD-B9F6B7037389}" type="presOf" srcId="{820332AF-8F03-4A3B-9E5B-4EF906221A9E}" destId="{3B01BFC6-3C4D-432E-B960-FEF04AC7B4D0}" srcOrd="0" destOrd="2" presId="urn:microsoft.com/office/officeart/2005/8/layout/cycle4"/>
    <dgm:cxn modelId="{B6C9EDB3-3EF2-440F-A758-A99DE428BF8A}" type="presOf" srcId="{0C888FE8-9310-4C92-823F-B0DD09911812}" destId="{9ED80D45-964F-4246-97CA-A603D05AFF3F}" srcOrd="0" destOrd="0" presId="urn:microsoft.com/office/officeart/2005/8/layout/cycle4"/>
    <dgm:cxn modelId="{5C03CCBC-E576-4FB8-B69E-20077C0CBAB5}" type="presOf" srcId="{14EE5C82-B8E2-4298-AFAA-5EB4DDA65C9F}" destId="{75821059-F607-48DD-89DA-0B93EE9906FD}" srcOrd="1" destOrd="1" presId="urn:microsoft.com/office/officeart/2005/8/layout/cycle4"/>
    <dgm:cxn modelId="{C286C8C6-7CDE-4099-AF4B-A64E231E0109}" srcId="{B3E7E1D2-1C71-4850-A2F0-8FC03105738B}" destId="{A6B413B6-2A19-475E-8480-DD4AA6058D4E}" srcOrd="0" destOrd="0" parTransId="{4E539AE5-D435-4013-90EA-BDA0D32031AD}" sibTransId="{0873C3E0-4FAB-4E83-BF71-2F293D22CBC2}"/>
    <dgm:cxn modelId="{2C31D0D0-48CF-4A33-B882-F49B28BE789A}" srcId="{0512F84C-6681-46D3-9289-77FED40EC655}" destId="{6BE75B43-773F-4A5F-8635-B9764592009C}" srcOrd="3" destOrd="0" parTransId="{D642312E-CAD0-4425-91CE-2DF259FFA3A3}" sibTransId="{6D367931-CB05-4515-8B7F-B01B48422829}"/>
    <dgm:cxn modelId="{03E7AAD7-FF41-4A7D-8EDB-1E2D7A5AE662}" srcId="{23BC7539-7A7D-4E53-BA76-57A85DCF67DF}" destId="{35DF11B0-70EF-4EA3-B92E-C6411F6FD652}" srcOrd="2" destOrd="0" parTransId="{0D6F764A-1B41-4BD0-B8BD-061B018DF4E7}" sibTransId="{887F77FE-E005-4820-8CF8-A576CE82DF30}"/>
    <dgm:cxn modelId="{3C3813DE-8820-45B5-B065-6F2CBC4BBB1E}" type="presOf" srcId="{570256A5-F81A-4F82-B7FE-60B8C8EB6753}" destId="{15851D64-AE7C-4451-8AD0-310E9CC5BD06}" srcOrd="1" destOrd="3" presId="urn:microsoft.com/office/officeart/2005/8/layout/cycle4"/>
    <dgm:cxn modelId="{42CD0BDF-8E88-4660-8C5B-B5708A23F132}" type="presOf" srcId="{E0FE8905-3E7E-46FA-AEC7-F2B145A77D30}" destId="{FF3EC1E3-A866-405F-9EC5-3B7F8072548E}" srcOrd="0" destOrd="0" presId="urn:microsoft.com/office/officeart/2005/8/layout/cycle4"/>
    <dgm:cxn modelId="{234146E0-2AC1-4323-855B-244094F7B79C}" srcId="{0512F84C-6681-46D3-9289-77FED40EC655}" destId="{47CC3E19-9056-4E4B-BF7C-97BA4C24717D}" srcOrd="0" destOrd="0" parTransId="{07597EAB-5522-4D0B-A45A-E97A13F3126D}" sibTransId="{116B503D-E141-4227-8D09-1C67499F0CCF}"/>
    <dgm:cxn modelId="{458CDCEE-B45C-453E-A34A-45271D41274B}" type="presOf" srcId="{820332AF-8F03-4A3B-9E5B-4EF906221A9E}" destId="{13DCED09-6F34-44D4-8860-E7707AAC0AA8}" srcOrd="1" destOrd="2" presId="urn:microsoft.com/office/officeart/2005/8/layout/cycle4"/>
    <dgm:cxn modelId="{4F1479F2-4C8F-456F-B276-F6EB77F61271}" type="presOf" srcId="{B3E7E1D2-1C71-4850-A2F0-8FC03105738B}" destId="{81E3ACE6-B408-4F50-8DB6-B23B359F4DC7}" srcOrd="0" destOrd="0" presId="urn:microsoft.com/office/officeart/2005/8/layout/cycle4"/>
    <dgm:cxn modelId="{94234BF6-2ACB-4EE0-B0B1-D993D04AA7D9}" type="presOf" srcId="{1F05B0E5-F51D-4525-AB6D-11BEF4B55076}" destId="{75821059-F607-48DD-89DA-0B93EE9906FD}" srcOrd="1" destOrd="0" presId="urn:microsoft.com/office/officeart/2005/8/layout/cycle4"/>
    <dgm:cxn modelId="{C112C5F7-0FF9-4D77-9B6F-EC6281E0049C}" type="presOf" srcId="{570256A5-F81A-4F82-B7FE-60B8C8EB6753}" destId="{285D5299-91E6-4C6D-8DF0-0C3E3AE75138}" srcOrd="0" destOrd="3" presId="urn:microsoft.com/office/officeart/2005/8/layout/cycle4"/>
    <dgm:cxn modelId="{FF33EEF8-3B4A-4080-8A85-F434460D4F9D}" srcId="{E0FE8905-3E7E-46FA-AEC7-F2B145A77D30}" destId="{23BC7539-7A7D-4E53-BA76-57A85DCF67DF}" srcOrd="0" destOrd="0" parTransId="{AD0D9F73-7CBB-4C54-B5D4-2AEF8B5B4B81}" sibTransId="{18D30B11-8E41-4146-9F04-830FCE166C4E}"/>
    <dgm:cxn modelId="{3E1FFAF8-28FA-4AE7-959E-2E55935C27B8}" type="presOf" srcId="{3915590D-231C-40CA-BCC4-D39C03AA6C74}" destId="{1AEE12ED-01B5-4627-A8E9-BCBD4ED355EA}" srcOrd="0" destOrd="0" presId="urn:microsoft.com/office/officeart/2005/8/layout/cycle4"/>
    <dgm:cxn modelId="{AEB841FA-FBBC-4F3B-8D50-33A9D75BCB1B}" type="presOf" srcId="{D7CEB016-9836-43A2-BD5D-41CED3B5312C}" destId="{285D5299-91E6-4C6D-8DF0-0C3E3AE75138}" srcOrd="0" destOrd="2" presId="urn:microsoft.com/office/officeart/2005/8/layout/cycle4"/>
    <dgm:cxn modelId="{E48CB1FD-28BC-4AF3-91E8-897322CEA26A}" srcId="{B3E7E1D2-1C71-4850-A2F0-8FC03105738B}" destId="{D7CEB016-9836-43A2-BD5D-41CED3B5312C}" srcOrd="2" destOrd="0" parTransId="{3B74805C-2F1F-48B3-AF7E-5C902A2C1511}" sibTransId="{0A55EF98-6DAC-460B-B29A-EB90FFE68E6C}"/>
    <dgm:cxn modelId="{3A08BCFF-F692-4D30-A90C-189779AB5F36}" srcId="{0512F84C-6681-46D3-9289-77FED40EC655}" destId="{05886D98-46C7-48AB-BF54-52D8E8DAF5A3}" srcOrd="1" destOrd="0" parTransId="{A7774EB4-6B17-41A6-8673-C4D02DAA8CC9}" sibTransId="{2C5850B0-C380-4C07-837B-B436B32AB3C5}"/>
    <dgm:cxn modelId="{29E6F01C-0B9A-4357-BFF3-09846D591412}" type="presParOf" srcId="{FF3EC1E3-A866-405F-9EC5-3B7F8072548E}" destId="{284480CE-3A5D-4308-B3E9-9F531E63471C}" srcOrd="0" destOrd="0" presId="urn:microsoft.com/office/officeart/2005/8/layout/cycle4"/>
    <dgm:cxn modelId="{DCA40ACD-C371-4E28-BC84-F0D140472536}" type="presParOf" srcId="{284480CE-3A5D-4308-B3E9-9F531E63471C}" destId="{71CC4211-5309-4EC1-ABE6-CEF77CA27F0C}" srcOrd="0" destOrd="0" presId="urn:microsoft.com/office/officeart/2005/8/layout/cycle4"/>
    <dgm:cxn modelId="{ED6487E4-D6F7-4258-8087-92CEC940BE7D}" type="presParOf" srcId="{71CC4211-5309-4EC1-ABE6-CEF77CA27F0C}" destId="{9ED80D45-964F-4246-97CA-A603D05AFF3F}" srcOrd="0" destOrd="0" presId="urn:microsoft.com/office/officeart/2005/8/layout/cycle4"/>
    <dgm:cxn modelId="{DE95CFB4-F29F-4376-9C8F-97457F60385C}" type="presParOf" srcId="{71CC4211-5309-4EC1-ABE6-CEF77CA27F0C}" destId="{FAC7B3B8-CE7A-4B2B-B163-5A3E451A50B4}" srcOrd="1" destOrd="0" presId="urn:microsoft.com/office/officeart/2005/8/layout/cycle4"/>
    <dgm:cxn modelId="{E55117C3-01B9-4936-8000-8D1A07AF8DE2}" type="presParOf" srcId="{284480CE-3A5D-4308-B3E9-9F531E63471C}" destId="{3482788A-3143-400D-BBCB-1AD728E95470}" srcOrd="1" destOrd="0" presId="urn:microsoft.com/office/officeart/2005/8/layout/cycle4"/>
    <dgm:cxn modelId="{2FB45C8D-E512-4033-B5C6-89662360E651}" type="presParOf" srcId="{3482788A-3143-400D-BBCB-1AD728E95470}" destId="{3B01BFC6-3C4D-432E-B960-FEF04AC7B4D0}" srcOrd="0" destOrd="0" presId="urn:microsoft.com/office/officeart/2005/8/layout/cycle4"/>
    <dgm:cxn modelId="{915AFC98-9EFB-4949-85C7-85AC6F699657}" type="presParOf" srcId="{3482788A-3143-400D-BBCB-1AD728E95470}" destId="{13DCED09-6F34-44D4-8860-E7707AAC0AA8}" srcOrd="1" destOrd="0" presId="urn:microsoft.com/office/officeart/2005/8/layout/cycle4"/>
    <dgm:cxn modelId="{E87B1CF8-64C4-4780-8B7B-F8F55723F7D9}" type="presParOf" srcId="{284480CE-3A5D-4308-B3E9-9F531E63471C}" destId="{2B086B0A-7EC7-4C78-8FD3-02271F6A4DA4}" srcOrd="2" destOrd="0" presId="urn:microsoft.com/office/officeart/2005/8/layout/cycle4"/>
    <dgm:cxn modelId="{0893C1EB-CD27-4758-92D8-AD28423C1BD2}" type="presParOf" srcId="{2B086B0A-7EC7-4C78-8FD3-02271F6A4DA4}" destId="{285D5299-91E6-4C6D-8DF0-0C3E3AE75138}" srcOrd="0" destOrd="0" presId="urn:microsoft.com/office/officeart/2005/8/layout/cycle4"/>
    <dgm:cxn modelId="{3631EACA-6B55-40B9-8D06-C8694EB33FAA}" type="presParOf" srcId="{2B086B0A-7EC7-4C78-8FD3-02271F6A4DA4}" destId="{15851D64-AE7C-4451-8AD0-310E9CC5BD06}" srcOrd="1" destOrd="0" presId="urn:microsoft.com/office/officeart/2005/8/layout/cycle4"/>
    <dgm:cxn modelId="{FF1A55CD-09DF-4221-9217-40CC82A52FD0}" type="presParOf" srcId="{284480CE-3A5D-4308-B3E9-9F531E63471C}" destId="{D1B0BB7C-210E-4415-94A2-6C11DE42EBAD}" srcOrd="3" destOrd="0" presId="urn:microsoft.com/office/officeart/2005/8/layout/cycle4"/>
    <dgm:cxn modelId="{4BF280C7-D53C-4CB8-940F-3C1D4360F0BA}" type="presParOf" srcId="{D1B0BB7C-210E-4415-94A2-6C11DE42EBAD}" destId="{1938D773-5682-4AC4-974B-DFF0E5D8D3CA}" srcOrd="0" destOrd="0" presId="urn:microsoft.com/office/officeart/2005/8/layout/cycle4"/>
    <dgm:cxn modelId="{D789A21A-1418-40AE-BFE8-5F480BC06EF9}" type="presParOf" srcId="{D1B0BB7C-210E-4415-94A2-6C11DE42EBAD}" destId="{75821059-F607-48DD-89DA-0B93EE9906FD}" srcOrd="1" destOrd="0" presId="urn:microsoft.com/office/officeart/2005/8/layout/cycle4"/>
    <dgm:cxn modelId="{A64CCA86-176B-4463-93B3-918AA3B84541}" type="presParOf" srcId="{284480CE-3A5D-4308-B3E9-9F531E63471C}" destId="{9A47E85D-45E7-4194-B1FF-8751B5F3DB47}" srcOrd="4" destOrd="0" presId="urn:microsoft.com/office/officeart/2005/8/layout/cycle4"/>
    <dgm:cxn modelId="{D748746B-426A-43D0-A681-93B569148BDE}" type="presParOf" srcId="{FF3EC1E3-A866-405F-9EC5-3B7F8072548E}" destId="{5032514E-45C4-4711-99AA-C662A7E84F6A}" srcOrd="1" destOrd="0" presId="urn:microsoft.com/office/officeart/2005/8/layout/cycle4"/>
    <dgm:cxn modelId="{8324F93F-BADE-4589-97D4-1D8B2ACA75C5}" type="presParOf" srcId="{5032514E-45C4-4711-99AA-C662A7E84F6A}" destId="{E7954218-6E6C-427F-9C4C-2D169DF2F84A}" srcOrd="0" destOrd="0" presId="urn:microsoft.com/office/officeart/2005/8/layout/cycle4"/>
    <dgm:cxn modelId="{08B5D837-0099-401F-8C19-09370B9DEE96}" type="presParOf" srcId="{5032514E-45C4-4711-99AA-C662A7E84F6A}" destId="{5FEF324A-A6FB-4366-A51E-88555D22AC41}" srcOrd="1" destOrd="0" presId="urn:microsoft.com/office/officeart/2005/8/layout/cycle4"/>
    <dgm:cxn modelId="{573F61BE-FC08-4CBC-A37F-5BA478A7F2C2}" type="presParOf" srcId="{5032514E-45C4-4711-99AA-C662A7E84F6A}" destId="{81E3ACE6-B408-4F50-8DB6-B23B359F4DC7}" srcOrd="2" destOrd="0" presId="urn:microsoft.com/office/officeart/2005/8/layout/cycle4"/>
    <dgm:cxn modelId="{A34B0451-A1EC-4020-AA43-161D8B59018B}" type="presParOf" srcId="{5032514E-45C4-4711-99AA-C662A7E84F6A}" destId="{1AEE12ED-01B5-4627-A8E9-BCBD4ED355EA}" srcOrd="3" destOrd="0" presId="urn:microsoft.com/office/officeart/2005/8/layout/cycle4"/>
    <dgm:cxn modelId="{DFD4090C-7013-4AE0-898A-568040137BE4}" type="presParOf" srcId="{5032514E-45C4-4711-99AA-C662A7E84F6A}" destId="{3E238413-29E8-4A15-9612-2CD0DBE0F060}" srcOrd="4" destOrd="0" presId="urn:microsoft.com/office/officeart/2005/8/layout/cycle4"/>
    <dgm:cxn modelId="{C7B24B82-B521-4A11-AB94-A5178FE6E1BD}" type="presParOf" srcId="{FF3EC1E3-A866-405F-9EC5-3B7F8072548E}" destId="{0DFDFD12-27FD-41D4-9F87-477281D78136}" srcOrd="2" destOrd="0" presId="urn:microsoft.com/office/officeart/2005/8/layout/cycle4"/>
    <dgm:cxn modelId="{B18054FD-3ECA-470A-8F70-423AA02036E0}" type="presParOf" srcId="{FF3EC1E3-A866-405F-9EC5-3B7F8072548E}" destId="{2E331510-7AD7-4188-92F8-4A87D9A3563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E3B48D-2B46-4826-8DC2-C541DBCA373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fr-FR"/>
        </a:p>
      </dgm:t>
    </dgm:pt>
    <dgm:pt modelId="{F7E96E13-ED92-4153-B333-B939C823ED05}">
      <dgm:prSet phldrT="[Texte]"/>
      <dgm:spPr/>
      <dgm:t>
        <a:bodyPr/>
        <a:lstStyle/>
        <a:p>
          <a:r>
            <a:rPr lang="fr-FR" dirty="0">
              <a:latin typeface="Arial Nova Cond Light" panose="020B0306020202020204" pitchFamily="34" charset="0"/>
            </a:rPr>
            <a:t>Prestations</a:t>
          </a:r>
        </a:p>
      </dgm:t>
    </dgm:pt>
    <dgm:pt modelId="{B571B3B4-6284-4D81-86E1-AD94B3A46639}" type="parTrans" cxnId="{EEB39E32-4ED9-4EF0-BC57-0573AD1807D2}">
      <dgm:prSet/>
      <dgm:spPr/>
      <dgm:t>
        <a:bodyPr/>
        <a:lstStyle/>
        <a:p>
          <a:endParaRPr lang="fr-FR">
            <a:latin typeface="Arial Nova Cond Light" panose="020B0306020202020204" pitchFamily="34" charset="0"/>
          </a:endParaRPr>
        </a:p>
      </dgm:t>
    </dgm:pt>
    <dgm:pt modelId="{08E4FB63-137A-4D1A-853B-2CEE32373989}" type="sibTrans" cxnId="{EEB39E32-4ED9-4EF0-BC57-0573AD1807D2}">
      <dgm:prSet/>
      <dgm:spPr/>
      <dgm:t>
        <a:bodyPr/>
        <a:lstStyle/>
        <a:p>
          <a:endParaRPr lang="fr-FR">
            <a:latin typeface="Arial Nova Cond Light" panose="020B0306020202020204" pitchFamily="34" charset="0"/>
          </a:endParaRPr>
        </a:p>
      </dgm:t>
    </dgm:pt>
    <dgm:pt modelId="{595B9FD7-5E11-4F5A-A310-2000484583EA}">
      <dgm:prSet phldrT="[Texte]" custT="1"/>
      <dgm:spPr/>
      <dgm:t>
        <a:bodyPr/>
        <a:lstStyle/>
        <a:p>
          <a:r>
            <a:rPr lang="fr-FR" sz="1200" dirty="0">
              <a:latin typeface="Arial Nova Cond Light" panose="020B0306020202020204" pitchFamily="34" charset="0"/>
            </a:rPr>
            <a:t>2023 : 69 887 072 €</a:t>
          </a:r>
        </a:p>
      </dgm:t>
    </dgm:pt>
    <dgm:pt modelId="{6DA1A914-D92C-474D-85F2-83178F09BF8E}" type="parTrans" cxnId="{79968340-2DD3-4798-9EF2-CE575FBD1387}">
      <dgm:prSet/>
      <dgm:spPr/>
      <dgm:t>
        <a:bodyPr/>
        <a:lstStyle/>
        <a:p>
          <a:endParaRPr lang="fr-FR">
            <a:latin typeface="Arial Nova Cond Light" panose="020B0306020202020204" pitchFamily="34" charset="0"/>
          </a:endParaRPr>
        </a:p>
      </dgm:t>
    </dgm:pt>
    <dgm:pt modelId="{C356B827-2B7B-4E06-84AB-F0D762B97BCF}" type="sibTrans" cxnId="{79968340-2DD3-4798-9EF2-CE575FBD1387}">
      <dgm:prSet/>
      <dgm:spPr/>
      <dgm:t>
        <a:bodyPr/>
        <a:lstStyle/>
        <a:p>
          <a:endParaRPr lang="fr-FR">
            <a:latin typeface="Arial Nova Cond Light" panose="020B0306020202020204" pitchFamily="34" charset="0"/>
          </a:endParaRPr>
        </a:p>
      </dgm:t>
    </dgm:pt>
    <dgm:pt modelId="{2DDB55DA-8D1A-4DAB-8128-B6F3DDC73B53}">
      <dgm:prSet phldrT="[Texte]" custT="1"/>
      <dgm:spPr/>
      <dgm:t>
        <a:bodyPr/>
        <a:lstStyle/>
        <a:p>
          <a:r>
            <a:rPr lang="fr-FR" sz="1200" dirty="0">
              <a:latin typeface="Arial Nova Cond Light" panose="020B0306020202020204" pitchFamily="34" charset="0"/>
            </a:rPr>
            <a:t>2024 : 57 644 324 €</a:t>
          </a:r>
        </a:p>
      </dgm:t>
    </dgm:pt>
    <dgm:pt modelId="{24C091B7-2174-463E-B7B0-3D38A5761F36}" type="parTrans" cxnId="{DC88BCFD-B58F-41CB-A698-F8E9E20A4E46}">
      <dgm:prSet/>
      <dgm:spPr/>
      <dgm:t>
        <a:bodyPr/>
        <a:lstStyle/>
        <a:p>
          <a:endParaRPr lang="fr-FR">
            <a:latin typeface="Arial Nova Cond Light" panose="020B0306020202020204" pitchFamily="34" charset="0"/>
          </a:endParaRPr>
        </a:p>
      </dgm:t>
    </dgm:pt>
    <dgm:pt modelId="{5783369B-8889-452A-940E-BD5792F1B99B}" type="sibTrans" cxnId="{DC88BCFD-B58F-41CB-A698-F8E9E20A4E46}">
      <dgm:prSet/>
      <dgm:spPr/>
      <dgm:t>
        <a:bodyPr/>
        <a:lstStyle/>
        <a:p>
          <a:endParaRPr lang="fr-FR">
            <a:latin typeface="Arial Nova Cond Light" panose="020B0306020202020204" pitchFamily="34" charset="0"/>
          </a:endParaRPr>
        </a:p>
      </dgm:t>
    </dgm:pt>
    <dgm:pt modelId="{374C6C38-4ECE-4ADB-957A-38D4713B2D98}">
      <dgm:prSet phldrT="[Texte]"/>
      <dgm:spPr/>
      <dgm:t>
        <a:bodyPr/>
        <a:lstStyle/>
        <a:p>
          <a:r>
            <a:rPr lang="fr-FR" dirty="0">
              <a:latin typeface="Arial Nova Cond Light" panose="020B0306020202020204" pitchFamily="34" charset="0"/>
            </a:rPr>
            <a:t>TGAP</a:t>
          </a:r>
        </a:p>
      </dgm:t>
    </dgm:pt>
    <dgm:pt modelId="{922E8EF5-ABEC-489B-B6D2-60C7BF37358C}" type="parTrans" cxnId="{4DF85368-0744-4581-9570-C9DE80DDD27E}">
      <dgm:prSet/>
      <dgm:spPr/>
      <dgm:t>
        <a:bodyPr/>
        <a:lstStyle/>
        <a:p>
          <a:endParaRPr lang="fr-FR">
            <a:latin typeface="Arial Nova Cond Light" panose="020B0306020202020204" pitchFamily="34" charset="0"/>
          </a:endParaRPr>
        </a:p>
      </dgm:t>
    </dgm:pt>
    <dgm:pt modelId="{835C3434-2489-409D-B654-A1AE9A2E0294}" type="sibTrans" cxnId="{4DF85368-0744-4581-9570-C9DE80DDD27E}">
      <dgm:prSet/>
      <dgm:spPr/>
      <dgm:t>
        <a:bodyPr/>
        <a:lstStyle/>
        <a:p>
          <a:endParaRPr lang="fr-FR">
            <a:latin typeface="Arial Nova Cond Light" panose="020B0306020202020204" pitchFamily="34" charset="0"/>
          </a:endParaRPr>
        </a:p>
      </dgm:t>
    </dgm:pt>
    <dgm:pt modelId="{3BC80F36-F190-44BB-B7DE-FB8422B868E0}">
      <dgm:prSet phldrT="[Texte]" custT="1"/>
      <dgm:spPr/>
      <dgm:t>
        <a:bodyPr/>
        <a:lstStyle/>
        <a:p>
          <a:r>
            <a:rPr lang="fr-FR" sz="1200" dirty="0">
              <a:latin typeface="Arial Nova Cond Light" panose="020B0306020202020204" pitchFamily="34" charset="0"/>
            </a:rPr>
            <a:t>2023 : 6 679 725 €</a:t>
          </a:r>
        </a:p>
      </dgm:t>
    </dgm:pt>
    <dgm:pt modelId="{578DF6C0-0B3D-49A5-B5D4-94310AFA0E76}" type="parTrans" cxnId="{DB3C0999-0650-4177-8AE6-3B5F6D361B33}">
      <dgm:prSet/>
      <dgm:spPr/>
      <dgm:t>
        <a:bodyPr/>
        <a:lstStyle/>
        <a:p>
          <a:endParaRPr lang="fr-FR">
            <a:latin typeface="Arial Nova Cond Light" panose="020B0306020202020204" pitchFamily="34" charset="0"/>
          </a:endParaRPr>
        </a:p>
      </dgm:t>
    </dgm:pt>
    <dgm:pt modelId="{80907190-C644-4E33-9DA3-69854FD2118D}" type="sibTrans" cxnId="{DB3C0999-0650-4177-8AE6-3B5F6D361B33}">
      <dgm:prSet/>
      <dgm:spPr/>
      <dgm:t>
        <a:bodyPr/>
        <a:lstStyle/>
        <a:p>
          <a:endParaRPr lang="fr-FR">
            <a:latin typeface="Arial Nova Cond Light" panose="020B0306020202020204" pitchFamily="34" charset="0"/>
          </a:endParaRPr>
        </a:p>
      </dgm:t>
    </dgm:pt>
    <dgm:pt modelId="{D32A649A-6E1D-4704-99A2-8F16396B72F0}">
      <dgm:prSet phldrT="[Texte]" custT="1"/>
      <dgm:spPr/>
      <dgm:t>
        <a:bodyPr/>
        <a:lstStyle/>
        <a:p>
          <a:r>
            <a:rPr lang="fr-FR" sz="1200" dirty="0">
              <a:latin typeface="Arial Nova Cond Light" panose="020B0306020202020204" pitchFamily="34" charset="0"/>
            </a:rPr>
            <a:t>2024 : 6 079 846 €</a:t>
          </a:r>
        </a:p>
      </dgm:t>
    </dgm:pt>
    <dgm:pt modelId="{88BCCD4D-1381-43BA-9926-248AC397E4C7}" type="parTrans" cxnId="{139D658D-1DBB-43E9-A132-A1E45BEA9DE6}">
      <dgm:prSet/>
      <dgm:spPr/>
      <dgm:t>
        <a:bodyPr/>
        <a:lstStyle/>
        <a:p>
          <a:endParaRPr lang="fr-FR">
            <a:latin typeface="Arial Nova Cond Light" panose="020B0306020202020204" pitchFamily="34" charset="0"/>
          </a:endParaRPr>
        </a:p>
      </dgm:t>
    </dgm:pt>
    <dgm:pt modelId="{41535BCB-E92B-4886-8B05-3769748CB50D}" type="sibTrans" cxnId="{139D658D-1DBB-43E9-A132-A1E45BEA9DE6}">
      <dgm:prSet/>
      <dgm:spPr/>
      <dgm:t>
        <a:bodyPr/>
        <a:lstStyle/>
        <a:p>
          <a:endParaRPr lang="fr-FR">
            <a:latin typeface="Arial Nova Cond Light" panose="020B0306020202020204" pitchFamily="34" charset="0"/>
          </a:endParaRPr>
        </a:p>
      </dgm:t>
    </dgm:pt>
    <dgm:pt modelId="{DF5D67E6-2B3C-4353-9549-0A78FE8B7807}">
      <dgm:prSet phldrT="[Texte]"/>
      <dgm:spPr/>
      <dgm:t>
        <a:bodyPr/>
        <a:lstStyle/>
        <a:p>
          <a:r>
            <a:rPr lang="fr-FR" dirty="0">
              <a:latin typeface="Arial Nova Cond Light" panose="020B0306020202020204" pitchFamily="34" charset="0"/>
            </a:rPr>
            <a:t>TVA</a:t>
          </a:r>
        </a:p>
      </dgm:t>
    </dgm:pt>
    <dgm:pt modelId="{9913666A-FC8B-4E63-9050-0281F7CC6B5D}" type="parTrans" cxnId="{EA0939FA-95B4-48B1-B4B9-5A54196C6812}">
      <dgm:prSet/>
      <dgm:spPr/>
      <dgm:t>
        <a:bodyPr/>
        <a:lstStyle/>
        <a:p>
          <a:endParaRPr lang="fr-FR">
            <a:latin typeface="Arial Nova Cond Light" panose="020B0306020202020204" pitchFamily="34" charset="0"/>
          </a:endParaRPr>
        </a:p>
      </dgm:t>
    </dgm:pt>
    <dgm:pt modelId="{39DD12E6-D2E7-46D3-B5E1-72D04F6B5C0E}" type="sibTrans" cxnId="{EA0939FA-95B4-48B1-B4B9-5A54196C6812}">
      <dgm:prSet/>
      <dgm:spPr/>
      <dgm:t>
        <a:bodyPr/>
        <a:lstStyle/>
        <a:p>
          <a:endParaRPr lang="fr-FR">
            <a:latin typeface="Arial Nova Cond Light" panose="020B0306020202020204" pitchFamily="34" charset="0"/>
          </a:endParaRPr>
        </a:p>
      </dgm:t>
    </dgm:pt>
    <dgm:pt modelId="{12472711-4BA9-4F49-8CCB-447615B54006}">
      <dgm:prSet phldrT="[Texte]" custT="1"/>
      <dgm:spPr/>
      <dgm:t>
        <a:bodyPr/>
        <a:lstStyle/>
        <a:p>
          <a:r>
            <a:rPr lang="fr-FR" sz="1200" dirty="0">
              <a:latin typeface="Arial Nova Cond Light" panose="020B0306020202020204" pitchFamily="34" charset="0"/>
            </a:rPr>
            <a:t>2023 : 5 954 878 €</a:t>
          </a:r>
        </a:p>
      </dgm:t>
    </dgm:pt>
    <dgm:pt modelId="{9998D627-1641-4EFF-BB82-303BF6DAEF84}" type="parTrans" cxnId="{6059BBB3-44A2-4D6B-B83A-659EFF9776EA}">
      <dgm:prSet/>
      <dgm:spPr/>
      <dgm:t>
        <a:bodyPr/>
        <a:lstStyle/>
        <a:p>
          <a:endParaRPr lang="fr-FR">
            <a:latin typeface="Arial Nova Cond Light" panose="020B0306020202020204" pitchFamily="34" charset="0"/>
          </a:endParaRPr>
        </a:p>
      </dgm:t>
    </dgm:pt>
    <dgm:pt modelId="{982DDEB1-3B73-4006-8F11-4B86F23EF4F9}" type="sibTrans" cxnId="{6059BBB3-44A2-4D6B-B83A-659EFF9776EA}">
      <dgm:prSet/>
      <dgm:spPr/>
      <dgm:t>
        <a:bodyPr/>
        <a:lstStyle/>
        <a:p>
          <a:endParaRPr lang="fr-FR">
            <a:latin typeface="Arial Nova Cond Light" panose="020B0306020202020204" pitchFamily="34" charset="0"/>
          </a:endParaRPr>
        </a:p>
      </dgm:t>
    </dgm:pt>
    <dgm:pt modelId="{BCA2F873-C53E-484B-8C29-B5DEC63C43C2}">
      <dgm:prSet phldrT="[Texte]" custT="1"/>
      <dgm:spPr/>
      <dgm:t>
        <a:bodyPr/>
        <a:lstStyle/>
        <a:p>
          <a:r>
            <a:rPr lang="fr-FR" sz="1200" dirty="0">
              <a:latin typeface="Arial Nova Cond Light" panose="020B0306020202020204" pitchFamily="34" charset="0"/>
            </a:rPr>
            <a:t>2024 : 5 630 674 €</a:t>
          </a:r>
        </a:p>
      </dgm:t>
    </dgm:pt>
    <dgm:pt modelId="{392F906D-9139-453A-AD44-707049A8E55D}" type="parTrans" cxnId="{4FA21640-B0EA-4F86-A3EA-3C18C1A78F25}">
      <dgm:prSet/>
      <dgm:spPr/>
      <dgm:t>
        <a:bodyPr/>
        <a:lstStyle/>
        <a:p>
          <a:endParaRPr lang="fr-FR">
            <a:latin typeface="Arial Nova Cond Light" panose="020B0306020202020204" pitchFamily="34" charset="0"/>
          </a:endParaRPr>
        </a:p>
      </dgm:t>
    </dgm:pt>
    <dgm:pt modelId="{2D232ED1-962E-4126-B827-9DF139EC43FE}" type="sibTrans" cxnId="{4FA21640-B0EA-4F86-A3EA-3C18C1A78F25}">
      <dgm:prSet/>
      <dgm:spPr/>
      <dgm:t>
        <a:bodyPr/>
        <a:lstStyle/>
        <a:p>
          <a:endParaRPr lang="fr-FR">
            <a:latin typeface="Arial Nova Cond Light" panose="020B0306020202020204" pitchFamily="34" charset="0"/>
          </a:endParaRPr>
        </a:p>
      </dgm:t>
    </dgm:pt>
    <dgm:pt modelId="{90BD9FF2-3541-431E-8628-ED06A318D91F}">
      <dgm:prSet phldrT="[Texte]"/>
      <dgm:spPr/>
      <dgm:t>
        <a:bodyPr/>
        <a:lstStyle/>
        <a:p>
          <a:r>
            <a:rPr lang="fr-FR" dirty="0">
              <a:latin typeface="Arial Nova Cond Light" panose="020B0306020202020204" pitchFamily="34" charset="0"/>
            </a:rPr>
            <a:t>TOTAL</a:t>
          </a:r>
        </a:p>
      </dgm:t>
    </dgm:pt>
    <dgm:pt modelId="{CC84BEA5-52D8-4693-93E8-45BDDCA2237B}" type="parTrans" cxnId="{720359BB-8410-4816-8698-7EC1E43DF969}">
      <dgm:prSet/>
      <dgm:spPr/>
      <dgm:t>
        <a:bodyPr/>
        <a:lstStyle/>
        <a:p>
          <a:endParaRPr lang="fr-FR">
            <a:latin typeface="Arial Nova Cond Light" panose="020B0306020202020204" pitchFamily="34" charset="0"/>
          </a:endParaRPr>
        </a:p>
      </dgm:t>
    </dgm:pt>
    <dgm:pt modelId="{D3B91A56-0571-4CCF-95B0-A2B58F9B9EC8}" type="sibTrans" cxnId="{720359BB-8410-4816-8698-7EC1E43DF969}">
      <dgm:prSet/>
      <dgm:spPr/>
      <dgm:t>
        <a:bodyPr/>
        <a:lstStyle/>
        <a:p>
          <a:endParaRPr lang="fr-FR">
            <a:latin typeface="Arial Nova Cond Light" panose="020B0306020202020204" pitchFamily="34" charset="0"/>
          </a:endParaRPr>
        </a:p>
      </dgm:t>
    </dgm:pt>
    <dgm:pt modelId="{98DBFAC6-8DC3-40EA-94BB-A9C5D460387C}">
      <dgm:prSet custT="1"/>
      <dgm:spPr/>
      <dgm:t>
        <a:bodyPr/>
        <a:lstStyle/>
        <a:p>
          <a:r>
            <a:rPr lang="fr-FR" sz="1200" dirty="0">
              <a:latin typeface="Arial Nova Cond Light" panose="020B0306020202020204" pitchFamily="34" charset="0"/>
            </a:rPr>
            <a:t>2023 : 82 521 675 €</a:t>
          </a:r>
        </a:p>
      </dgm:t>
    </dgm:pt>
    <dgm:pt modelId="{76601784-89F0-4F71-B68C-5D7572CFC36F}" type="parTrans" cxnId="{23D77DA7-F326-436B-8DD8-F0E18A921E7B}">
      <dgm:prSet/>
      <dgm:spPr/>
      <dgm:t>
        <a:bodyPr/>
        <a:lstStyle/>
        <a:p>
          <a:endParaRPr lang="fr-FR"/>
        </a:p>
      </dgm:t>
    </dgm:pt>
    <dgm:pt modelId="{59C728EB-BFDA-4F58-9166-753038C9A443}" type="sibTrans" cxnId="{23D77DA7-F326-436B-8DD8-F0E18A921E7B}">
      <dgm:prSet/>
      <dgm:spPr/>
      <dgm:t>
        <a:bodyPr/>
        <a:lstStyle/>
        <a:p>
          <a:endParaRPr lang="fr-FR"/>
        </a:p>
      </dgm:t>
    </dgm:pt>
    <dgm:pt modelId="{C0B811A3-38BC-4761-A459-6C5770D0E2C2}">
      <dgm:prSet custT="1"/>
      <dgm:spPr/>
      <dgm:t>
        <a:bodyPr/>
        <a:lstStyle/>
        <a:p>
          <a:r>
            <a:rPr lang="fr-FR" sz="1200" dirty="0">
              <a:latin typeface="Arial Nova Cond Light" panose="020B0306020202020204" pitchFamily="34" charset="0"/>
            </a:rPr>
            <a:t>2024 : 69 354 848 €</a:t>
          </a:r>
        </a:p>
      </dgm:t>
    </dgm:pt>
    <dgm:pt modelId="{ECDDCE9B-3443-4D05-9FBE-82A7273DFF64}" type="parTrans" cxnId="{ABA42F3B-23A0-4882-A94A-62A09E94CC9C}">
      <dgm:prSet/>
      <dgm:spPr/>
      <dgm:t>
        <a:bodyPr/>
        <a:lstStyle/>
        <a:p>
          <a:endParaRPr lang="fr-FR"/>
        </a:p>
      </dgm:t>
    </dgm:pt>
    <dgm:pt modelId="{F8429397-2B86-4EE4-9BE8-508F3C90739D}" type="sibTrans" cxnId="{ABA42F3B-23A0-4882-A94A-62A09E94CC9C}">
      <dgm:prSet/>
      <dgm:spPr/>
      <dgm:t>
        <a:bodyPr/>
        <a:lstStyle/>
        <a:p>
          <a:endParaRPr lang="fr-FR"/>
        </a:p>
      </dgm:t>
    </dgm:pt>
    <dgm:pt modelId="{09264F1B-44C5-45B8-8E3C-24507D6301AF}">
      <dgm:prSet phldrT="[Texte]" custT="1"/>
      <dgm:spPr/>
      <dgm:t>
        <a:bodyPr/>
        <a:lstStyle/>
        <a:p>
          <a:r>
            <a:rPr lang="fr-FR" sz="1100" dirty="0">
              <a:latin typeface="Arial Nova Cond Light" panose="020B0306020202020204" pitchFamily="34" charset="0"/>
            </a:rPr>
            <a:t>Ecart : -12 242 478 €</a:t>
          </a:r>
        </a:p>
      </dgm:t>
    </dgm:pt>
    <dgm:pt modelId="{5219BDF8-67A5-4B3A-9124-EB05E3DB88E9}" type="parTrans" cxnId="{D2ADC01B-680C-48DD-B8B1-97B8E0C2BB26}">
      <dgm:prSet/>
      <dgm:spPr/>
      <dgm:t>
        <a:bodyPr/>
        <a:lstStyle/>
        <a:p>
          <a:endParaRPr lang="fr-FR"/>
        </a:p>
      </dgm:t>
    </dgm:pt>
    <dgm:pt modelId="{FD75E11B-1D5F-4354-B512-EB8A25C19D03}" type="sibTrans" cxnId="{D2ADC01B-680C-48DD-B8B1-97B8E0C2BB26}">
      <dgm:prSet/>
      <dgm:spPr/>
      <dgm:t>
        <a:bodyPr/>
        <a:lstStyle/>
        <a:p>
          <a:endParaRPr lang="fr-FR"/>
        </a:p>
      </dgm:t>
    </dgm:pt>
    <dgm:pt modelId="{EC610B0E-0F0C-47AB-8E84-6E474F9DA5C6}">
      <dgm:prSet phldrT="[Texte]" custT="1"/>
      <dgm:spPr/>
      <dgm:t>
        <a:bodyPr/>
        <a:lstStyle/>
        <a:p>
          <a:r>
            <a:rPr lang="fr-FR" sz="1100" dirty="0">
              <a:latin typeface="Arial Nova Cond Light" panose="020B0306020202020204" pitchFamily="34" charset="0"/>
            </a:rPr>
            <a:t>Variation : -18%</a:t>
          </a:r>
        </a:p>
      </dgm:t>
    </dgm:pt>
    <dgm:pt modelId="{EA44D56C-F70F-4D09-9801-B97B8560086C}" type="parTrans" cxnId="{4D787B90-7EDD-45B4-BA03-C72384F6BD9C}">
      <dgm:prSet/>
      <dgm:spPr/>
      <dgm:t>
        <a:bodyPr/>
        <a:lstStyle/>
        <a:p>
          <a:endParaRPr lang="fr-FR"/>
        </a:p>
      </dgm:t>
    </dgm:pt>
    <dgm:pt modelId="{4601E4DE-400D-4E1D-9F1E-3B2AEF813738}" type="sibTrans" cxnId="{4D787B90-7EDD-45B4-BA03-C72384F6BD9C}">
      <dgm:prSet/>
      <dgm:spPr/>
      <dgm:t>
        <a:bodyPr/>
        <a:lstStyle/>
        <a:p>
          <a:endParaRPr lang="fr-FR"/>
        </a:p>
      </dgm:t>
    </dgm:pt>
    <dgm:pt modelId="{B3847E74-A80A-4207-97E3-13123FCE95A2}">
      <dgm:prSet phldrT="[Texte]" custT="1"/>
      <dgm:spPr/>
      <dgm:t>
        <a:bodyPr/>
        <a:lstStyle/>
        <a:p>
          <a:r>
            <a:rPr lang="fr-FR" sz="1100" dirty="0">
              <a:latin typeface="Arial Nova Cond Light" panose="020B0306020202020204" pitchFamily="34" charset="0"/>
            </a:rPr>
            <a:t>Ecart : -599 879 €</a:t>
          </a:r>
        </a:p>
      </dgm:t>
    </dgm:pt>
    <dgm:pt modelId="{55C9C822-D8F9-412F-9250-D9515C994B91}" type="parTrans" cxnId="{7689BB92-D32E-4614-B2CA-C3BBE7412D22}">
      <dgm:prSet/>
      <dgm:spPr/>
      <dgm:t>
        <a:bodyPr/>
        <a:lstStyle/>
        <a:p>
          <a:endParaRPr lang="fr-FR"/>
        </a:p>
      </dgm:t>
    </dgm:pt>
    <dgm:pt modelId="{522CFF79-7452-4918-B7EA-265209AE80E6}" type="sibTrans" cxnId="{7689BB92-D32E-4614-B2CA-C3BBE7412D22}">
      <dgm:prSet/>
      <dgm:spPr/>
      <dgm:t>
        <a:bodyPr/>
        <a:lstStyle/>
        <a:p>
          <a:endParaRPr lang="fr-FR"/>
        </a:p>
      </dgm:t>
    </dgm:pt>
    <dgm:pt modelId="{BB66F277-D9DB-4B0F-930A-4071A6AA381A}">
      <dgm:prSet phldrT="[Texte]" custT="1"/>
      <dgm:spPr/>
      <dgm:t>
        <a:bodyPr/>
        <a:lstStyle/>
        <a:p>
          <a:r>
            <a:rPr lang="fr-FR" sz="1100" dirty="0">
              <a:latin typeface="Arial Nova Cond Light" panose="020B0306020202020204" pitchFamily="34" charset="0"/>
            </a:rPr>
            <a:t>Variation : -9%</a:t>
          </a:r>
        </a:p>
      </dgm:t>
    </dgm:pt>
    <dgm:pt modelId="{3BF26E48-F418-4AA1-935D-BE73095056B8}" type="parTrans" cxnId="{DE5A0D38-45D6-4FEA-B7D3-F77B8E6DC900}">
      <dgm:prSet/>
      <dgm:spPr/>
      <dgm:t>
        <a:bodyPr/>
        <a:lstStyle/>
        <a:p>
          <a:endParaRPr lang="fr-FR"/>
        </a:p>
      </dgm:t>
    </dgm:pt>
    <dgm:pt modelId="{2E485ED2-4967-4CE1-A221-6923BB870549}" type="sibTrans" cxnId="{DE5A0D38-45D6-4FEA-B7D3-F77B8E6DC900}">
      <dgm:prSet/>
      <dgm:spPr/>
      <dgm:t>
        <a:bodyPr/>
        <a:lstStyle/>
        <a:p>
          <a:endParaRPr lang="fr-FR"/>
        </a:p>
      </dgm:t>
    </dgm:pt>
    <dgm:pt modelId="{1121FADB-823C-4616-8704-C670DBAFD81F}">
      <dgm:prSet phldrT="[Texte]" custT="1"/>
      <dgm:spPr/>
      <dgm:t>
        <a:bodyPr/>
        <a:lstStyle/>
        <a:p>
          <a:r>
            <a:rPr lang="fr-FR" sz="1100" dirty="0">
              <a:latin typeface="Arial Nova Cond Light" panose="020B0306020202020204" pitchFamily="34" charset="0"/>
            </a:rPr>
            <a:t>Ecart : -324 204 €</a:t>
          </a:r>
        </a:p>
      </dgm:t>
    </dgm:pt>
    <dgm:pt modelId="{5DB0EE59-B4D7-4BD8-84A0-0D8941D434C3}" type="parTrans" cxnId="{6BB6D3F3-0CC7-44A0-8A2B-65289143150F}">
      <dgm:prSet/>
      <dgm:spPr/>
      <dgm:t>
        <a:bodyPr/>
        <a:lstStyle/>
        <a:p>
          <a:endParaRPr lang="fr-FR"/>
        </a:p>
      </dgm:t>
    </dgm:pt>
    <dgm:pt modelId="{DC40F93A-C464-4AAB-9CDD-1CDAC47C00A4}" type="sibTrans" cxnId="{6BB6D3F3-0CC7-44A0-8A2B-65289143150F}">
      <dgm:prSet/>
      <dgm:spPr/>
      <dgm:t>
        <a:bodyPr/>
        <a:lstStyle/>
        <a:p>
          <a:endParaRPr lang="fr-FR"/>
        </a:p>
      </dgm:t>
    </dgm:pt>
    <dgm:pt modelId="{282FCDB5-D3BE-4BCC-B6F6-457AF495B690}">
      <dgm:prSet phldrT="[Texte]" custT="1"/>
      <dgm:spPr/>
      <dgm:t>
        <a:bodyPr/>
        <a:lstStyle/>
        <a:p>
          <a:r>
            <a:rPr lang="fr-FR" sz="1100" dirty="0">
              <a:latin typeface="Arial Nova Cond Light" panose="020B0306020202020204" pitchFamily="34" charset="0"/>
            </a:rPr>
            <a:t>Variation : -5%</a:t>
          </a:r>
        </a:p>
      </dgm:t>
    </dgm:pt>
    <dgm:pt modelId="{211BD157-9780-4900-A657-D6D12F0A7577}" type="parTrans" cxnId="{71A60D60-4855-4BE0-87D4-1E36EF5476A7}">
      <dgm:prSet/>
      <dgm:spPr/>
      <dgm:t>
        <a:bodyPr/>
        <a:lstStyle/>
        <a:p>
          <a:endParaRPr lang="fr-FR"/>
        </a:p>
      </dgm:t>
    </dgm:pt>
    <dgm:pt modelId="{CE2D599A-FC62-41AD-9CBE-E0C97BD617E8}" type="sibTrans" cxnId="{71A60D60-4855-4BE0-87D4-1E36EF5476A7}">
      <dgm:prSet/>
      <dgm:spPr/>
      <dgm:t>
        <a:bodyPr/>
        <a:lstStyle/>
        <a:p>
          <a:endParaRPr lang="fr-FR"/>
        </a:p>
      </dgm:t>
    </dgm:pt>
    <dgm:pt modelId="{D377782E-329E-44A2-AAC1-83C04A1ECB6C}">
      <dgm:prSet custT="1"/>
      <dgm:spPr/>
      <dgm:t>
        <a:bodyPr/>
        <a:lstStyle/>
        <a:p>
          <a:r>
            <a:rPr lang="fr-FR" sz="1100" dirty="0">
              <a:latin typeface="Arial Nova Cond Light" panose="020B0306020202020204" pitchFamily="34" charset="0"/>
            </a:rPr>
            <a:t>Ecart : -13 166 827 €</a:t>
          </a:r>
        </a:p>
      </dgm:t>
    </dgm:pt>
    <dgm:pt modelId="{4D0091EF-29EE-446D-B7F5-D937E84CAA89}" type="parTrans" cxnId="{75C91780-B6DB-4FEE-993F-0F472149C7CD}">
      <dgm:prSet/>
      <dgm:spPr/>
      <dgm:t>
        <a:bodyPr/>
        <a:lstStyle/>
        <a:p>
          <a:endParaRPr lang="fr-FR"/>
        </a:p>
      </dgm:t>
    </dgm:pt>
    <dgm:pt modelId="{C32DF2F1-161B-4DB4-9324-DB4298277796}" type="sibTrans" cxnId="{75C91780-B6DB-4FEE-993F-0F472149C7CD}">
      <dgm:prSet/>
      <dgm:spPr/>
      <dgm:t>
        <a:bodyPr/>
        <a:lstStyle/>
        <a:p>
          <a:endParaRPr lang="fr-FR"/>
        </a:p>
      </dgm:t>
    </dgm:pt>
    <dgm:pt modelId="{2A15CB05-EFAD-4A3A-9F0E-BBAEBE8DA734}">
      <dgm:prSet custT="1"/>
      <dgm:spPr/>
      <dgm:t>
        <a:bodyPr/>
        <a:lstStyle/>
        <a:p>
          <a:r>
            <a:rPr lang="fr-FR" sz="1100" dirty="0">
              <a:latin typeface="Arial Nova Cond Light" panose="020B0306020202020204" pitchFamily="34" charset="0"/>
            </a:rPr>
            <a:t>Variation : -16%</a:t>
          </a:r>
        </a:p>
      </dgm:t>
    </dgm:pt>
    <dgm:pt modelId="{A1E0A1B2-EB34-46D8-85B7-A67101162DBA}" type="parTrans" cxnId="{D37714EC-7666-4A9B-8C3D-B79773E5783D}">
      <dgm:prSet/>
      <dgm:spPr/>
      <dgm:t>
        <a:bodyPr/>
        <a:lstStyle/>
        <a:p>
          <a:endParaRPr lang="fr-FR"/>
        </a:p>
      </dgm:t>
    </dgm:pt>
    <dgm:pt modelId="{A27E3726-4E01-4BF6-B8FA-3007BBAC71C7}" type="sibTrans" cxnId="{D37714EC-7666-4A9B-8C3D-B79773E5783D}">
      <dgm:prSet/>
      <dgm:spPr/>
      <dgm:t>
        <a:bodyPr/>
        <a:lstStyle/>
        <a:p>
          <a:endParaRPr lang="fr-FR"/>
        </a:p>
      </dgm:t>
    </dgm:pt>
    <dgm:pt modelId="{5728AD32-2CCB-49A7-9F00-E493A41A1056}" type="pres">
      <dgm:prSet presAssocID="{19E3B48D-2B46-4826-8DC2-C541DBCA3738}" presName="linearFlow" presStyleCnt="0">
        <dgm:presLayoutVars>
          <dgm:dir/>
          <dgm:animLvl val="lvl"/>
          <dgm:resizeHandles val="exact"/>
        </dgm:presLayoutVars>
      </dgm:prSet>
      <dgm:spPr/>
    </dgm:pt>
    <dgm:pt modelId="{547B55A2-C95A-4AD3-A30F-D1A9FF31F68D}" type="pres">
      <dgm:prSet presAssocID="{F7E96E13-ED92-4153-B333-B939C823ED05}" presName="composite" presStyleCnt="0"/>
      <dgm:spPr/>
    </dgm:pt>
    <dgm:pt modelId="{1B363EDE-4B12-4F5F-AE2E-E88B350903F2}" type="pres">
      <dgm:prSet presAssocID="{F7E96E13-ED92-4153-B333-B939C823ED05}" presName="parentText" presStyleLbl="alignNode1" presStyleIdx="0" presStyleCnt="4">
        <dgm:presLayoutVars>
          <dgm:chMax val="1"/>
          <dgm:bulletEnabled val="1"/>
        </dgm:presLayoutVars>
      </dgm:prSet>
      <dgm:spPr/>
    </dgm:pt>
    <dgm:pt modelId="{04165196-9142-4402-A142-4E0EDA30F0E4}" type="pres">
      <dgm:prSet presAssocID="{F7E96E13-ED92-4153-B333-B939C823ED05}" presName="descendantText" presStyleLbl="alignAcc1" presStyleIdx="0" presStyleCnt="4">
        <dgm:presLayoutVars>
          <dgm:bulletEnabled val="1"/>
        </dgm:presLayoutVars>
      </dgm:prSet>
      <dgm:spPr/>
    </dgm:pt>
    <dgm:pt modelId="{2FE48ED7-F68C-41C1-8C94-38370E76DD4C}" type="pres">
      <dgm:prSet presAssocID="{08E4FB63-137A-4D1A-853B-2CEE32373989}" presName="sp" presStyleCnt="0"/>
      <dgm:spPr/>
    </dgm:pt>
    <dgm:pt modelId="{60FAFECB-CE7F-46F6-AFF8-7F0053CCC288}" type="pres">
      <dgm:prSet presAssocID="{374C6C38-4ECE-4ADB-957A-38D4713B2D98}" presName="composite" presStyleCnt="0"/>
      <dgm:spPr/>
    </dgm:pt>
    <dgm:pt modelId="{76054CAE-A155-4D9E-B6D0-6AF7C5E597A0}" type="pres">
      <dgm:prSet presAssocID="{374C6C38-4ECE-4ADB-957A-38D4713B2D98}" presName="parentText" presStyleLbl="alignNode1" presStyleIdx="1" presStyleCnt="4">
        <dgm:presLayoutVars>
          <dgm:chMax val="1"/>
          <dgm:bulletEnabled val="1"/>
        </dgm:presLayoutVars>
      </dgm:prSet>
      <dgm:spPr/>
    </dgm:pt>
    <dgm:pt modelId="{423692D2-CC45-455C-992A-28AF66166621}" type="pres">
      <dgm:prSet presAssocID="{374C6C38-4ECE-4ADB-957A-38D4713B2D98}" presName="descendantText" presStyleLbl="alignAcc1" presStyleIdx="1" presStyleCnt="4">
        <dgm:presLayoutVars>
          <dgm:bulletEnabled val="1"/>
        </dgm:presLayoutVars>
      </dgm:prSet>
      <dgm:spPr/>
    </dgm:pt>
    <dgm:pt modelId="{32713FAA-FEC9-4112-BFE4-8B8B2618F199}" type="pres">
      <dgm:prSet presAssocID="{835C3434-2489-409D-B654-A1AE9A2E0294}" presName="sp" presStyleCnt="0"/>
      <dgm:spPr/>
    </dgm:pt>
    <dgm:pt modelId="{99D1A343-C7C2-4E58-9F54-550A2B03E25A}" type="pres">
      <dgm:prSet presAssocID="{DF5D67E6-2B3C-4353-9549-0A78FE8B7807}" presName="composite" presStyleCnt="0"/>
      <dgm:spPr/>
    </dgm:pt>
    <dgm:pt modelId="{5FF654E4-0869-45AD-83E1-CAF0E59DEF2A}" type="pres">
      <dgm:prSet presAssocID="{DF5D67E6-2B3C-4353-9549-0A78FE8B7807}" presName="parentText" presStyleLbl="alignNode1" presStyleIdx="2" presStyleCnt="4">
        <dgm:presLayoutVars>
          <dgm:chMax val="1"/>
          <dgm:bulletEnabled val="1"/>
        </dgm:presLayoutVars>
      </dgm:prSet>
      <dgm:spPr/>
    </dgm:pt>
    <dgm:pt modelId="{6648EBBC-7599-413B-9810-E8F7CDA750CA}" type="pres">
      <dgm:prSet presAssocID="{DF5D67E6-2B3C-4353-9549-0A78FE8B7807}" presName="descendantText" presStyleLbl="alignAcc1" presStyleIdx="2" presStyleCnt="4">
        <dgm:presLayoutVars>
          <dgm:bulletEnabled val="1"/>
        </dgm:presLayoutVars>
      </dgm:prSet>
      <dgm:spPr/>
    </dgm:pt>
    <dgm:pt modelId="{08215151-91B8-4BBC-A2E8-0129F74639B5}" type="pres">
      <dgm:prSet presAssocID="{39DD12E6-D2E7-46D3-B5E1-72D04F6B5C0E}" presName="sp" presStyleCnt="0"/>
      <dgm:spPr/>
    </dgm:pt>
    <dgm:pt modelId="{C2DEB6A2-EC0D-4FA7-BF78-071D049F7E54}" type="pres">
      <dgm:prSet presAssocID="{90BD9FF2-3541-431E-8628-ED06A318D91F}" presName="composite" presStyleCnt="0"/>
      <dgm:spPr/>
    </dgm:pt>
    <dgm:pt modelId="{2F86CC99-E6C5-4C3A-AE25-48965A9E572F}" type="pres">
      <dgm:prSet presAssocID="{90BD9FF2-3541-431E-8628-ED06A318D91F}" presName="parentText" presStyleLbl="alignNode1" presStyleIdx="3" presStyleCnt="4">
        <dgm:presLayoutVars>
          <dgm:chMax val="1"/>
          <dgm:bulletEnabled val="1"/>
        </dgm:presLayoutVars>
      </dgm:prSet>
      <dgm:spPr/>
    </dgm:pt>
    <dgm:pt modelId="{BB3E27F8-66BE-4B18-9407-03311913F474}" type="pres">
      <dgm:prSet presAssocID="{90BD9FF2-3541-431E-8628-ED06A318D91F}" presName="descendantText" presStyleLbl="alignAcc1" presStyleIdx="3" presStyleCnt="4">
        <dgm:presLayoutVars>
          <dgm:bulletEnabled val="1"/>
        </dgm:presLayoutVars>
      </dgm:prSet>
      <dgm:spPr/>
    </dgm:pt>
  </dgm:ptLst>
  <dgm:cxnLst>
    <dgm:cxn modelId="{F8265B02-1FE9-463D-83F2-376758B31D60}" type="presOf" srcId="{D377782E-329E-44A2-AAC1-83C04A1ECB6C}" destId="{BB3E27F8-66BE-4B18-9407-03311913F474}" srcOrd="0" destOrd="2" presId="urn:microsoft.com/office/officeart/2005/8/layout/chevron2"/>
    <dgm:cxn modelId="{E9990F04-093F-40BF-B32C-55DDE4E1DA1C}" type="presOf" srcId="{09264F1B-44C5-45B8-8E3C-24507D6301AF}" destId="{04165196-9142-4402-A142-4E0EDA30F0E4}" srcOrd="0" destOrd="2" presId="urn:microsoft.com/office/officeart/2005/8/layout/chevron2"/>
    <dgm:cxn modelId="{30F0E613-39EB-4DDC-9EEE-860A18E2CF68}" type="presOf" srcId="{1121FADB-823C-4616-8704-C670DBAFD81F}" destId="{6648EBBC-7599-413B-9810-E8F7CDA750CA}" srcOrd="0" destOrd="2" presId="urn:microsoft.com/office/officeart/2005/8/layout/chevron2"/>
    <dgm:cxn modelId="{68697315-5AAD-45AD-A2A7-5E9BD4D42F00}" type="presOf" srcId="{B3847E74-A80A-4207-97E3-13123FCE95A2}" destId="{423692D2-CC45-455C-992A-28AF66166621}" srcOrd="0" destOrd="2" presId="urn:microsoft.com/office/officeart/2005/8/layout/chevron2"/>
    <dgm:cxn modelId="{D2ADC01B-680C-48DD-B8B1-97B8E0C2BB26}" srcId="{F7E96E13-ED92-4153-B333-B939C823ED05}" destId="{09264F1B-44C5-45B8-8E3C-24507D6301AF}" srcOrd="2" destOrd="0" parTransId="{5219BDF8-67A5-4B3A-9124-EB05E3DB88E9}" sibTransId="{FD75E11B-1D5F-4354-B512-EB8A25C19D03}"/>
    <dgm:cxn modelId="{9C3D1E20-47AD-4EB0-A49D-779882CDD7B0}" type="presOf" srcId="{2A15CB05-EFAD-4A3A-9F0E-BBAEBE8DA734}" destId="{BB3E27F8-66BE-4B18-9407-03311913F474}" srcOrd="0" destOrd="3" presId="urn:microsoft.com/office/officeart/2005/8/layout/chevron2"/>
    <dgm:cxn modelId="{CFC72925-5D92-414B-82D2-96717CEED230}" type="presOf" srcId="{12472711-4BA9-4F49-8CCB-447615B54006}" destId="{6648EBBC-7599-413B-9810-E8F7CDA750CA}" srcOrd="0" destOrd="0" presId="urn:microsoft.com/office/officeart/2005/8/layout/chevron2"/>
    <dgm:cxn modelId="{EEB39E32-4ED9-4EF0-BC57-0573AD1807D2}" srcId="{19E3B48D-2B46-4826-8DC2-C541DBCA3738}" destId="{F7E96E13-ED92-4153-B333-B939C823ED05}" srcOrd="0" destOrd="0" parTransId="{B571B3B4-6284-4D81-86E1-AD94B3A46639}" sibTransId="{08E4FB63-137A-4D1A-853B-2CEE32373989}"/>
    <dgm:cxn modelId="{DE5A0D38-45D6-4FEA-B7D3-F77B8E6DC900}" srcId="{374C6C38-4ECE-4ADB-957A-38D4713B2D98}" destId="{BB66F277-D9DB-4B0F-930A-4071A6AA381A}" srcOrd="3" destOrd="0" parTransId="{3BF26E48-F418-4AA1-935D-BE73095056B8}" sibTransId="{2E485ED2-4967-4CE1-A221-6923BB870549}"/>
    <dgm:cxn modelId="{ABA42F3B-23A0-4882-A94A-62A09E94CC9C}" srcId="{90BD9FF2-3541-431E-8628-ED06A318D91F}" destId="{C0B811A3-38BC-4761-A459-6C5770D0E2C2}" srcOrd="1" destOrd="0" parTransId="{ECDDCE9B-3443-4D05-9FBE-82A7273DFF64}" sibTransId="{F8429397-2B86-4EE4-9BE8-508F3C90739D}"/>
    <dgm:cxn modelId="{4FA21640-B0EA-4F86-A3EA-3C18C1A78F25}" srcId="{DF5D67E6-2B3C-4353-9549-0A78FE8B7807}" destId="{BCA2F873-C53E-484B-8C29-B5DEC63C43C2}" srcOrd="1" destOrd="0" parTransId="{392F906D-9139-453A-AD44-707049A8E55D}" sibTransId="{2D232ED1-962E-4126-B827-9DF139EC43FE}"/>
    <dgm:cxn modelId="{79968340-2DD3-4798-9EF2-CE575FBD1387}" srcId="{F7E96E13-ED92-4153-B333-B939C823ED05}" destId="{595B9FD7-5E11-4F5A-A310-2000484583EA}" srcOrd="0" destOrd="0" parTransId="{6DA1A914-D92C-474D-85F2-83178F09BF8E}" sibTransId="{C356B827-2B7B-4E06-84AB-F0D762B97BCF}"/>
    <dgm:cxn modelId="{22F08A5E-12CE-4F5D-BD10-6BB5059A7633}" type="presOf" srcId="{BB66F277-D9DB-4B0F-930A-4071A6AA381A}" destId="{423692D2-CC45-455C-992A-28AF66166621}" srcOrd="0" destOrd="3" presId="urn:microsoft.com/office/officeart/2005/8/layout/chevron2"/>
    <dgm:cxn modelId="{FE71665F-9368-41D2-9556-0B152E0AFF91}" type="presOf" srcId="{98DBFAC6-8DC3-40EA-94BB-A9C5D460387C}" destId="{BB3E27F8-66BE-4B18-9407-03311913F474}" srcOrd="0" destOrd="0" presId="urn:microsoft.com/office/officeart/2005/8/layout/chevron2"/>
    <dgm:cxn modelId="{71A60D60-4855-4BE0-87D4-1E36EF5476A7}" srcId="{DF5D67E6-2B3C-4353-9549-0A78FE8B7807}" destId="{282FCDB5-D3BE-4BCC-B6F6-457AF495B690}" srcOrd="3" destOrd="0" parTransId="{211BD157-9780-4900-A657-D6D12F0A7577}" sibTransId="{CE2D599A-FC62-41AD-9CBE-E0C97BD617E8}"/>
    <dgm:cxn modelId="{1952E844-5F94-4EC7-8A5E-10348C44BC34}" type="presOf" srcId="{282FCDB5-D3BE-4BCC-B6F6-457AF495B690}" destId="{6648EBBC-7599-413B-9810-E8F7CDA750CA}" srcOrd="0" destOrd="3" presId="urn:microsoft.com/office/officeart/2005/8/layout/chevron2"/>
    <dgm:cxn modelId="{E6FF3847-3968-40BC-877E-CFA9DEF98A29}" type="presOf" srcId="{EC610B0E-0F0C-47AB-8E84-6E474F9DA5C6}" destId="{04165196-9142-4402-A142-4E0EDA30F0E4}" srcOrd="0" destOrd="3" presId="urn:microsoft.com/office/officeart/2005/8/layout/chevron2"/>
    <dgm:cxn modelId="{4DF85368-0744-4581-9570-C9DE80DDD27E}" srcId="{19E3B48D-2B46-4826-8DC2-C541DBCA3738}" destId="{374C6C38-4ECE-4ADB-957A-38D4713B2D98}" srcOrd="1" destOrd="0" parTransId="{922E8EF5-ABEC-489B-B6D2-60C7BF37358C}" sibTransId="{835C3434-2489-409D-B654-A1AE9A2E0294}"/>
    <dgm:cxn modelId="{F4B24653-F698-4147-8DE2-59F12AF6F835}" type="presOf" srcId="{C0B811A3-38BC-4761-A459-6C5770D0E2C2}" destId="{BB3E27F8-66BE-4B18-9407-03311913F474}" srcOrd="0" destOrd="1" presId="urn:microsoft.com/office/officeart/2005/8/layout/chevron2"/>
    <dgm:cxn modelId="{F2B11775-9F00-40BF-A815-7B75A97EDDCA}" type="presOf" srcId="{F7E96E13-ED92-4153-B333-B939C823ED05}" destId="{1B363EDE-4B12-4F5F-AE2E-E88B350903F2}" srcOrd="0" destOrd="0" presId="urn:microsoft.com/office/officeart/2005/8/layout/chevron2"/>
    <dgm:cxn modelId="{6B0AD475-AFAF-4716-AF13-9452C77438D6}" type="presOf" srcId="{BCA2F873-C53E-484B-8C29-B5DEC63C43C2}" destId="{6648EBBC-7599-413B-9810-E8F7CDA750CA}" srcOrd="0" destOrd="1" presId="urn:microsoft.com/office/officeart/2005/8/layout/chevron2"/>
    <dgm:cxn modelId="{3FFEE177-F98A-4893-B0C8-602F60CD3601}" type="presOf" srcId="{3BC80F36-F190-44BB-B7DE-FB8422B868E0}" destId="{423692D2-CC45-455C-992A-28AF66166621}" srcOrd="0" destOrd="0" presId="urn:microsoft.com/office/officeart/2005/8/layout/chevron2"/>
    <dgm:cxn modelId="{75C91780-B6DB-4FEE-993F-0F472149C7CD}" srcId="{90BD9FF2-3541-431E-8628-ED06A318D91F}" destId="{D377782E-329E-44A2-AAC1-83C04A1ECB6C}" srcOrd="2" destOrd="0" parTransId="{4D0091EF-29EE-446D-B7F5-D937E84CAA89}" sibTransId="{C32DF2F1-161B-4DB4-9324-DB4298277796}"/>
    <dgm:cxn modelId="{42504F89-7A47-4A47-9ECB-74ACBE17C413}" type="presOf" srcId="{90BD9FF2-3541-431E-8628-ED06A318D91F}" destId="{2F86CC99-E6C5-4C3A-AE25-48965A9E572F}" srcOrd="0" destOrd="0" presId="urn:microsoft.com/office/officeart/2005/8/layout/chevron2"/>
    <dgm:cxn modelId="{9FC0238B-53B8-4019-B098-A77B107CDDF6}" type="presOf" srcId="{374C6C38-4ECE-4ADB-957A-38D4713B2D98}" destId="{76054CAE-A155-4D9E-B6D0-6AF7C5E597A0}" srcOrd="0" destOrd="0" presId="urn:microsoft.com/office/officeart/2005/8/layout/chevron2"/>
    <dgm:cxn modelId="{139D658D-1DBB-43E9-A132-A1E45BEA9DE6}" srcId="{374C6C38-4ECE-4ADB-957A-38D4713B2D98}" destId="{D32A649A-6E1D-4704-99A2-8F16396B72F0}" srcOrd="1" destOrd="0" parTransId="{88BCCD4D-1381-43BA-9926-248AC397E4C7}" sibTransId="{41535BCB-E92B-4886-8B05-3769748CB50D}"/>
    <dgm:cxn modelId="{4A7DC78D-7F99-4029-A47A-9F59808D1589}" type="presOf" srcId="{DF5D67E6-2B3C-4353-9549-0A78FE8B7807}" destId="{5FF654E4-0869-45AD-83E1-CAF0E59DEF2A}" srcOrd="0" destOrd="0" presId="urn:microsoft.com/office/officeart/2005/8/layout/chevron2"/>
    <dgm:cxn modelId="{4D787B90-7EDD-45B4-BA03-C72384F6BD9C}" srcId="{F7E96E13-ED92-4153-B333-B939C823ED05}" destId="{EC610B0E-0F0C-47AB-8E84-6E474F9DA5C6}" srcOrd="3" destOrd="0" parTransId="{EA44D56C-F70F-4D09-9801-B97B8560086C}" sibTransId="{4601E4DE-400D-4E1D-9F1E-3B2AEF813738}"/>
    <dgm:cxn modelId="{7689BB92-D32E-4614-B2CA-C3BBE7412D22}" srcId="{374C6C38-4ECE-4ADB-957A-38D4713B2D98}" destId="{B3847E74-A80A-4207-97E3-13123FCE95A2}" srcOrd="2" destOrd="0" parTransId="{55C9C822-D8F9-412F-9250-D9515C994B91}" sibTransId="{522CFF79-7452-4918-B7EA-265209AE80E6}"/>
    <dgm:cxn modelId="{601D0897-2A0D-4BC6-9045-E11809068906}" type="presOf" srcId="{595B9FD7-5E11-4F5A-A310-2000484583EA}" destId="{04165196-9142-4402-A142-4E0EDA30F0E4}" srcOrd="0" destOrd="0" presId="urn:microsoft.com/office/officeart/2005/8/layout/chevron2"/>
    <dgm:cxn modelId="{DB3C0999-0650-4177-8AE6-3B5F6D361B33}" srcId="{374C6C38-4ECE-4ADB-957A-38D4713B2D98}" destId="{3BC80F36-F190-44BB-B7DE-FB8422B868E0}" srcOrd="0" destOrd="0" parTransId="{578DF6C0-0B3D-49A5-B5D4-94310AFA0E76}" sibTransId="{80907190-C644-4E33-9DA3-69854FD2118D}"/>
    <dgm:cxn modelId="{23D77DA7-F326-436B-8DD8-F0E18A921E7B}" srcId="{90BD9FF2-3541-431E-8628-ED06A318D91F}" destId="{98DBFAC6-8DC3-40EA-94BB-A9C5D460387C}" srcOrd="0" destOrd="0" parTransId="{76601784-89F0-4F71-B68C-5D7572CFC36F}" sibTransId="{59C728EB-BFDA-4F58-9166-753038C9A443}"/>
    <dgm:cxn modelId="{6059BBB3-44A2-4D6B-B83A-659EFF9776EA}" srcId="{DF5D67E6-2B3C-4353-9549-0A78FE8B7807}" destId="{12472711-4BA9-4F49-8CCB-447615B54006}" srcOrd="0" destOrd="0" parTransId="{9998D627-1641-4EFF-BB82-303BF6DAEF84}" sibTransId="{982DDEB1-3B73-4006-8F11-4B86F23EF4F9}"/>
    <dgm:cxn modelId="{720359BB-8410-4816-8698-7EC1E43DF969}" srcId="{19E3B48D-2B46-4826-8DC2-C541DBCA3738}" destId="{90BD9FF2-3541-431E-8628-ED06A318D91F}" srcOrd="3" destOrd="0" parTransId="{CC84BEA5-52D8-4693-93E8-45BDDCA2237B}" sibTransId="{D3B91A56-0571-4CCF-95B0-A2B58F9B9EC8}"/>
    <dgm:cxn modelId="{47473DCF-41FB-41C7-9D52-CEE7106B683F}" type="presOf" srcId="{D32A649A-6E1D-4704-99A2-8F16396B72F0}" destId="{423692D2-CC45-455C-992A-28AF66166621}" srcOrd="0" destOrd="1" presId="urn:microsoft.com/office/officeart/2005/8/layout/chevron2"/>
    <dgm:cxn modelId="{E286CCD7-9118-4B26-85D9-E0FE19B51C6D}" type="presOf" srcId="{19E3B48D-2B46-4826-8DC2-C541DBCA3738}" destId="{5728AD32-2CCB-49A7-9F00-E493A41A1056}" srcOrd="0" destOrd="0" presId="urn:microsoft.com/office/officeart/2005/8/layout/chevron2"/>
    <dgm:cxn modelId="{76EABDDD-D74E-4A1A-BE9C-718EB30F43F5}" type="presOf" srcId="{2DDB55DA-8D1A-4DAB-8128-B6F3DDC73B53}" destId="{04165196-9142-4402-A142-4E0EDA30F0E4}" srcOrd="0" destOrd="1" presId="urn:microsoft.com/office/officeart/2005/8/layout/chevron2"/>
    <dgm:cxn modelId="{D37714EC-7666-4A9B-8C3D-B79773E5783D}" srcId="{90BD9FF2-3541-431E-8628-ED06A318D91F}" destId="{2A15CB05-EFAD-4A3A-9F0E-BBAEBE8DA734}" srcOrd="3" destOrd="0" parTransId="{A1E0A1B2-EB34-46D8-85B7-A67101162DBA}" sibTransId="{A27E3726-4E01-4BF6-B8FA-3007BBAC71C7}"/>
    <dgm:cxn modelId="{6BB6D3F3-0CC7-44A0-8A2B-65289143150F}" srcId="{DF5D67E6-2B3C-4353-9549-0A78FE8B7807}" destId="{1121FADB-823C-4616-8704-C670DBAFD81F}" srcOrd="2" destOrd="0" parTransId="{5DB0EE59-B4D7-4BD8-84A0-0D8941D434C3}" sibTransId="{DC40F93A-C464-4AAB-9CDD-1CDAC47C00A4}"/>
    <dgm:cxn modelId="{EA0939FA-95B4-48B1-B4B9-5A54196C6812}" srcId="{19E3B48D-2B46-4826-8DC2-C541DBCA3738}" destId="{DF5D67E6-2B3C-4353-9549-0A78FE8B7807}" srcOrd="2" destOrd="0" parTransId="{9913666A-FC8B-4E63-9050-0281F7CC6B5D}" sibTransId="{39DD12E6-D2E7-46D3-B5E1-72D04F6B5C0E}"/>
    <dgm:cxn modelId="{DC88BCFD-B58F-41CB-A698-F8E9E20A4E46}" srcId="{F7E96E13-ED92-4153-B333-B939C823ED05}" destId="{2DDB55DA-8D1A-4DAB-8128-B6F3DDC73B53}" srcOrd="1" destOrd="0" parTransId="{24C091B7-2174-463E-B7B0-3D38A5761F36}" sibTransId="{5783369B-8889-452A-940E-BD5792F1B99B}"/>
    <dgm:cxn modelId="{1026DCDA-DB63-489A-927C-881A4B829E71}" type="presParOf" srcId="{5728AD32-2CCB-49A7-9F00-E493A41A1056}" destId="{547B55A2-C95A-4AD3-A30F-D1A9FF31F68D}" srcOrd="0" destOrd="0" presId="urn:microsoft.com/office/officeart/2005/8/layout/chevron2"/>
    <dgm:cxn modelId="{61E6EA19-083F-4FA2-8F3F-EAFE85D47716}" type="presParOf" srcId="{547B55A2-C95A-4AD3-A30F-D1A9FF31F68D}" destId="{1B363EDE-4B12-4F5F-AE2E-E88B350903F2}" srcOrd="0" destOrd="0" presId="urn:microsoft.com/office/officeart/2005/8/layout/chevron2"/>
    <dgm:cxn modelId="{743E3B30-6352-44E1-9A2D-1AB426DF8D70}" type="presParOf" srcId="{547B55A2-C95A-4AD3-A30F-D1A9FF31F68D}" destId="{04165196-9142-4402-A142-4E0EDA30F0E4}" srcOrd="1" destOrd="0" presId="urn:microsoft.com/office/officeart/2005/8/layout/chevron2"/>
    <dgm:cxn modelId="{DDFC8669-BE35-47F0-A279-7C8A4B345EC6}" type="presParOf" srcId="{5728AD32-2CCB-49A7-9F00-E493A41A1056}" destId="{2FE48ED7-F68C-41C1-8C94-38370E76DD4C}" srcOrd="1" destOrd="0" presId="urn:microsoft.com/office/officeart/2005/8/layout/chevron2"/>
    <dgm:cxn modelId="{8670B26F-5F11-4C19-9AC2-ED02E80C6D3D}" type="presParOf" srcId="{5728AD32-2CCB-49A7-9F00-E493A41A1056}" destId="{60FAFECB-CE7F-46F6-AFF8-7F0053CCC288}" srcOrd="2" destOrd="0" presId="urn:microsoft.com/office/officeart/2005/8/layout/chevron2"/>
    <dgm:cxn modelId="{0C9F5819-5AE8-41FF-B9CB-6FCC0CB8E36D}" type="presParOf" srcId="{60FAFECB-CE7F-46F6-AFF8-7F0053CCC288}" destId="{76054CAE-A155-4D9E-B6D0-6AF7C5E597A0}" srcOrd="0" destOrd="0" presId="urn:microsoft.com/office/officeart/2005/8/layout/chevron2"/>
    <dgm:cxn modelId="{AAAF784F-0AF7-434A-80A4-2BA179E8EEC1}" type="presParOf" srcId="{60FAFECB-CE7F-46F6-AFF8-7F0053CCC288}" destId="{423692D2-CC45-455C-992A-28AF66166621}" srcOrd="1" destOrd="0" presId="urn:microsoft.com/office/officeart/2005/8/layout/chevron2"/>
    <dgm:cxn modelId="{6E514EB1-BA46-4FB0-ADCB-8D6EBD555AC6}" type="presParOf" srcId="{5728AD32-2CCB-49A7-9F00-E493A41A1056}" destId="{32713FAA-FEC9-4112-BFE4-8B8B2618F199}" srcOrd="3" destOrd="0" presId="urn:microsoft.com/office/officeart/2005/8/layout/chevron2"/>
    <dgm:cxn modelId="{FF28F4CC-8818-4275-864B-FCA943F8AB10}" type="presParOf" srcId="{5728AD32-2CCB-49A7-9F00-E493A41A1056}" destId="{99D1A343-C7C2-4E58-9F54-550A2B03E25A}" srcOrd="4" destOrd="0" presId="urn:microsoft.com/office/officeart/2005/8/layout/chevron2"/>
    <dgm:cxn modelId="{6DBB993D-7C49-4906-A60B-2B57F4F2F2B6}" type="presParOf" srcId="{99D1A343-C7C2-4E58-9F54-550A2B03E25A}" destId="{5FF654E4-0869-45AD-83E1-CAF0E59DEF2A}" srcOrd="0" destOrd="0" presId="urn:microsoft.com/office/officeart/2005/8/layout/chevron2"/>
    <dgm:cxn modelId="{6D8AE720-7D95-4B7C-9C02-3E52E4762914}" type="presParOf" srcId="{99D1A343-C7C2-4E58-9F54-550A2B03E25A}" destId="{6648EBBC-7599-413B-9810-E8F7CDA750CA}" srcOrd="1" destOrd="0" presId="urn:microsoft.com/office/officeart/2005/8/layout/chevron2"/>
    <dgm:cxn modelId="{C47E2C2E-F655-4D78-868A-D805EC25CB13}" type="presParOf" srcId="{5728AD32-2CCB-49A7-9F00-E493A41A1056}" destId="{08215151-91B8-4BBC-A2E8-0129F74639B5}" srcOrd="5" destOrd="0" presId="urn:microsoft.com/office/officeart/2005/8/layout/chevron2"/>
    <dgm:cxn modelId="{0F795652-26E2-465D-B0EB-6FC1325D65B5}" type="presParOf" srcId="{5728AD32-2CCB-49A7-9F00-E493A41A1056}" destId="{C2DEB6A2-EC0D-4FA7-BF78-071D049F7E54}" srcOrd="6" destOrd="0" presId="urn:microsoft.com/office/officeart/2005/8/layout/chevron2"/>
    <dgm:cxn modelId="{81CF9D7B-6025-4C2A-9ABE-3A089C76C730}" type="presParOf" srcId="{C2DEB6A2-EC0D-4FA7-BF78-071D049F7E54}" destId="{2F86CC99-E6C5-4C3A-AE25-48965A9E572F}" srcOrd="0" destOrd="0" presId="urn:microsoft.com/office/officeart/2005/8/layout/chevron2"/>
    <dgm:cxn modelId="{E7A1067B-7279-4A00-85C9-8B3C341A94A8}" type="presParOf" srcId="{C2DEB6A2-EC0D-4FA7-BF78-071D049F7E54}" destId="{BB3E27F8-66BE-4B18-9407-03311913F474}"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91C41-24D0-4111-9AC0-BFD419507FC9}">
      <dsp:nvSpPr>
        <dsp:cNvPr id="0" name=""/>
        <dsp:cNvSpPr/>
      </dsp:nvSpPr>
      <dsp:spPr>
        <a:xfrm>
          <a:off x="0" y="8262"/>
          <a:ext cx="6651253" cy="7862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Nova Cond Light" panose="020B0306020202020204" pitchFamily="34" charset="0"/>
            </a:rPr>
            <a:t>Contributions 2023</a:t>
          </a:r>
        </a:p>
      </dsp:txBody>
      <dsp:txXfrm>
        <a:off x="38381" y="46643"/>
        <a:ext cx="6574491" cy="709478"/>
      </dsp:txXfrm>
    </dsp:sp>
    <dsp:sp modelId="{48E4F48B-0675-4089-90C9-563A1B5B7426}">
      <dsp:nvSpPr>
        <dsp:cNvPr id="0" name=""/>
        <dsp:cNvSpPr/>
      </dsp:nvSpPr>
      <dsp:spPr>
        <a:xfrm>
          <a:off x="0" y="915462"/>
          <a:ext cx="6651253" cy="786240"/>
        </a:xfrm>
        <a:prstGeom prst="roundRect">
          <a:avLst/>
        </a:prstGeom>
        <a:solidFill>
          <a:schemeClr val="accent2">
            <a:hueOff val="597417"/>
            <a:satOff val="2197"/>
            <a:lumOff val="1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kern="1200" noProof="0" dirty="0">
              <a:latin typeface="Arial Nova Cond Light" panose="020B0306020202020204" pitchFamily="34" charset="0"/>
            </a:rPr>
            <a:t>Montants</a:t>
          </a:r>
          <a:r>
            <a:rPr lang="en-US" sz="2800" kern="1200" dirty="0">
              <a:latin typeface="Arial Nova Cond Light" panose="020B0306020202020204" pitchFamily="34" charset="0"/>
            </a:rPr>
            <a:t> </a:t>
          </a:r>
          <a:r>
            <a:rPr lang="fr-FR" sz="2800" kern="1200" noProof="0" dirty="0">
              <a:latin typeface="Arial Nova Cond Light" panose="020B0306020202020204" pitchFamily="34" charset="0"/>
            </a:rPr>
            <a:t>définitifs des soutiens CITEO</a:t>
          </a:r>
          <a:endParaRPr lang="en-US" sz="2800" kern="1200" dirty="0">
            <a:latin typeface="Arial Nova Cond Light" panose="020B0306020202020204" pitchFamily="34" charset="0"/>
          </a:endParaRPr>
        </a:p>
      </dsp:txBody>
      <dsp:txXfrm>
        <a:off x="38381" y="953843"/>
        <a:ext cx="6574491" cy="709478"/>
      </dsp:txXfrm>
    </dsp:sp>
    <dsp:sp modelId="{1FE0EE6F-F545-41F4-92AA-B2FB3DE4B5EF}">
      <dsp:nvSpPr>
        <dsp:cNvPr id="0" name=""/>
        <dsp:cNvSpPr/>
      </dsp:nvSpPr>
      <dsp:spPr>
        <a:xfrm>
          <a:off x="0" y="1822662"/>
          <a:ext cx="6651253" cy="786240"/>
        </a:xfrm>
        <a:prstGeom prst="roundRect">
          <a:avLst/>
        </a:prstGeom>
        <a:solidFill>
          <a:schemeClr val="accent2">
            <a:hueOff val="1194833"/>
            <a:satOff val="4393"/>
            <a:lumOff val="3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kern="1200" noProof="0" dirty="0">
              <a:latin typeface="Arial Nova Cond Light" panose="020B0306020202020204" pitchFamily="34" charset="0"/>
            </a:rPr>
            <a:t>Avenant 6 au contrat de DSP</a:t>
          </a:r>
        </a:p>
      </dsp:txBody>
      <dsp:txXfrm>
        <a:off x="38381" y="1861043"/>
        <a:ext cx="6574491" cy="709478"/>
      </dsp:txXfrm>
    </dsp:sp>
    <dsp:sp modelId="{9A373A7D-3684-4254-A14E-343AA10AEB4D}">
      <dsp:nvSpPr>
        <dsp:cNvPr id="0" name=""/>
        <dsp:cNvSpPr/>
      </dsp:nvSpPr>
      <dsp:spPr>
        <a:xfrm>
          <a:off x="0" y="2729862"/>
          <a:ext cx="6651253" cy="786240"/>
        </a:xfrm>
        <a:prstGeom prst="roundRect">
          <a:avLst/>
        </a:prstGeom>
        <a:solidFill>
          <a:schemeClr val="accent2">
            <a:hueOff val="1792250"/>
            <a:satOff val="6590"/>
            <a:lumOff val="4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Arial Nova Cond Light" panose="020B0306020202020204" pitchFamily="34" charset="0"/>
            </a:rPr>
            <a:t>Contributions 2024</a:t>
          </a:r>
        </a:p>
      </dsp:txBody>
      <dsp:txXfrm>
        <a:off x="38381" y="2768243"/>
        <a:ext cx="6574491" cy="709478"/>
      </dsp:txXfrm>
    </dsp:sp>
    <dsp:sp modelId="{8015D886-5695-4196-94C7-6E31685D2C8E}">
      <dsp:nvSpPr>
        <dsp:cNvPr id="0" name=""/>
        <dsp:cNvSpPr/>
      </dsp:nvSpPr>
      <dsp:spPr>
        <a:xfrm>
          <a:off x="0" y="3637062"/>
          <a:ext cx="6651253" cy="786240"/>
        </a:xfrm>
        <a:prstGeom prst="roundRect">
          <a:avLst/>
        </a:prstGeom>
        <a:solidFill>
          <a:schemeClr val="accent2">
            <a:hueOff val="2389666"/>
            <a:satOff val="8786"/>
            <a:lumOff val="6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kern="1200" noProof="0" dirty="0">
              <a:latin typeface="Arial Nova Cond Light" panose="020B0306020202020204" pitchFamily="34" charset="0"/>
            </a:rPr>
            <a:t>Bilan</a:t>
          </a:r>
          <a:r>
            <a:rPr lang="en-US" sz="2800" kern="1200" dirty="0">
              <a:latin typeface="Arial Nova Cond Light" panose="020B0306020202020204" pitchFamily="34" charset="0"/>
            </a:rPr>
            <a:t> sur les </a:t>
          </a:r>
          <a:r>
            <a:rPr lang="fr-FR" sz="2800" kern="1200" noProof="0" dirty="0">
              <a:latin typeface="Arial Nova Cond Light" panose="020B0306020202020204" pitchFamily="34" charset="0"/>
            </a:rPr>
            <a:t>déchèteries</a:t>
          </a:r>
        </a:p>
      </dsp:txBody>
      <dsp:txXfrm>
        <a:off x="38381" y="3675443"/>
        <a:ext cx="6574491" cy="709478"/>
      </dsp:txXfrm>
    </dsp:sp>
    <dsp:sp modelId="{8C3FFF15-CF72-4967-A1E1-295F795C6821}">
      <dsp:nvSpPr>
        <dsp:cNvPr id="0" name=""/>
        <dsp:cNvSpPr/>
      </dsp:nvSpPr>
      <dsp:spPr>
        <a:xfrm>
          <a:off x="0" y="4544262"/>
          <a:ext cx="6651253" cy="786240"/>
        </a:xfrm>
        <a:prstGeom prst="roundRect">
          <a:avLst/>
        </a:prstGeom>
        <a:solidFill>
          <a:schemeClr val="accent2">
            <a:hueOff val="2987083"/>
            <a:satOff val="10983"/>
            <a:lumOff val="8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kern="1200" noProof="0" dirty="0">
              <a:latin typeface="Arial Nova Cond Light" panose="020B0306020202020204" pitchFamily="34" charset="0"/>
            </a:rPr>
            <a:t>Logiciel</a:t>
          </a:r>
          <a:r>
            <a:rPr lang="en-US" sz="2800" kern="1200" dirty="0">
              <a:latin typeface="Arial Nova Cond Light" panose="020B0306020202020204" pitchFamily="34" charset="0"/>
            </a:rPr>
            <a:t> TRADIM / ECOSITO</a:t>
          </a:r>
        </a:p>
      </dsp:txBody>
      <dsp:txXfrm>
        <a:off x="38381" y="4582643"/>
        <a:ext cx="6574491" cy="709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69AF8-D262-481E-BA56-6EB1C080772C}">
      <dsp:nvSpPr>
        <dsp:cNvPr id="0" name=""/>
        <dsp:cNvSpPr/>
      </dsp:nvSpPr>
      <dsp:spPr>
        <a:xfrm>
          <a:off x="0" y="2511060"/>
          <a:ext cx="8550009"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0B3AFFC-3855-42EA-AF21-6C9A6EA9D62C}">
      <dsp:nvSpPr>
        <dsp:cNvPr id="0" name=""/>
        <dsp:cNvSpPr/>
      </dsp:nvSpPr>
      <dsp:spPr>
        <a:xfrm>
          <a:off x="103869" y="2696878"/>
          <a:ext cx="1329927" cy="56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t>+2,5 M€</a:t>
          </a:r>
        </a:p>
      </dsp:txBody>
      <dsp:txXfrm>
        <a:off x="103869" y="2696878"/>
        <a:ext cx="1329927" cy="567499"/>
      </dsp:txXfrm>
    </dsp:sp>
    <dsp:sp modelId="{614DCD8F-232C-47B2-ADB1-DCD2CC6D1327}">
      <dsp:nvSpPr>
        <dsp:cNvPr id="0" name=""/>
        <dsp:cNvSpPr/>
      </dsp:nvSpPr>
      <dsp:spPr>
        <a:xfrm>
          <a:off x="626" y="192174"/>
          <a:ext cx="1536413" cy="136468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Annulation des 12,6 M€ de travaux et -15,1 M€ de report de </a:t>
          </a:r>
          <a:r>
            <a:rPr lang="fr-FR" sz="1200" kern="1200" noProof="0" dirty="0"/>
            <a:t>l’ajustement</a:t>
          </a:r>
          <a:r>
            <a:rPr lang="en-US" sz="1200" kern="1200" dirty="0"/>
            <a:t> 2023</a:t>
          </a:r>
        </a:p>
      </dsp:txBody>
      <dsp:txXfrm>
        <a:off x="67244" y="258792"/>
        <a:ext cx="1403177" cy="1231446"/>
      </dsp:txXfrm>
    </dsp:sp>
    <dsp:sp modelId="{214369DF-4313-4B83-ACC8-E21D35E4AB56}">
      <dsp:nvSpPr>
        <dsp:cNvPr id="0" name=""/>
        <dsp:cNvSpPr/>
      </dsp:nvSpPr>
      <dsp:spPr>
        <a:xfrm>
          <a:off x="768832" y="1556857"/>
          <a:ext cx="0" cy="95420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12811BA-BBEC-4F65-A9CC-5D1C30756D2E}">
      <dsp:nvSpPr>
        <dsp:cNvPr id="0" name=""/>
        <dsp:cNvSpPr/>
      </dsp:nvSpPr>
      <dsp:spPr>
        <a:xfrm>
          <a:off x="992978" y="1757742"/>
          <a:ext cx="1329927" cy="56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dirty="0"/>
            <a:t>-0,5 M€.</a:t>
          </a:r>
        </a:p>
      </dsp:txBody>
      <dsp:txXfrm>
        <a:off x="992978" y="1757742"/>
        <a:ext cx="1329927" cy="567499"/>
      </dsp:txXfrm>
    </dsp:sp>
    <dsp:sp modelId="{8190AB4D-B90E-4A02-B277-6AFF9C4DD26A}">
      <dsp:nvSpPr>
        <dsp:cNvPr id="0" name=""/>
        <dsp:cNvSpPr/>
      </dsp:nvSpPr>
      <dsp:spPr>
        <a:xfrm>
          <a:off x="731166" y="2473394"/>
          <a:ext cx="75331" cy="7533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650E47-C9FD-4BB6-B184-9235C0D7BDF9}">
      <dsp:nvSpPr>
        <dsp:cNvPr id="0" name=""/>
        <dsp:cNvSpPr/>
      </dsp:nvSpPr>
      <dsp:spPr>
        <a:xfrm>
          <a:off x="902301" y="3465263"/>
          <a:ext cx="1511280" cy="155199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fr-FR" sz="1200" kern="1200" noProof="0" dirty="0"/>
            <a:t>Baisse des recettes portant sur l’énergie (800 K€ au départ et 300 K€ à l’arrivée)</a:t>
          </a:r>
        </a:p>
      </dsp:txBody>
      <dsp:txXfrm>
        <a:off x="976076" y="3539038"/>
        <a:ext cx="1363730" cy="1404442"/>
      </dsp:txXfrm>
    </dsp:sp>
    <dsp:sp modelId="{5D80D4D6-D376-428C-8060-055E5A3A564B}">
      <dsp:nvSpPr>
        <dsp:cNvPr id="0" name=""/>
        <dsp:cNvSpPr/>
      </dsp:nvSpPr>
      <dsp:spPr>
        <a:xfrm>
          <a:off x="1657942" y="2511060"/>
          <a:ext cx="0" cy="95420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B79E231-E201-4B8A-86A7-B02011E12AC5}">
      <dsp:nvSpPr>
        <dsp:cNvPr id="0" name=""/>
        <dsp:cNvSpPr/>
      </dsp:nvSpPr>
      <dsp:spPr>
        <a:xfrm>
          <a:off x="1869521" y="2696878"/>
          <a:ext cx="1329927" cy="56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fr-FR" sz="1400" kern="1200" noProof="0" dirty="0"/>
            <a:t>-0,45 M€</a:t>
          </a:r>
        </a:p>
      </dsp:txBody>
      <dsp:txXfrm>
        <a:off x="1869521" y="2696878"/>
        <a:ext cx="1329927" cy="567499"/>
      </dsp:txXfrm>
    </dsp:sp>
    <dsp:sp modelId="{F0445ADB-30E7-4760-841C-97A355A20C51}">
      <dsp:nvSpPr>
        <dsp:cNvPr id="0" name=""/>
        <dsp:cNvSpPr/>
      </dsp:nvSpPr>
      <dsp:spPr>
        <a:xfrm>
          <a:off x="1620276" y="2473394"/>
          <a:ext cx="75331" cy="7533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E45107-61CC-4EEE-A712-D1BDCA4C8F1C}">
      <dsp:nvSpPr>
        <dsp:cNvPr id="0" name=""/>
        <dsp:cNvSpPr/>
      </dsp:nvSpPr>
      <dsp:spPr>
        <a:xfrm>
          <a:off x="1778844" y="192174"/>
          <a:ext cx="1511280" cy="136468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fr-FR" sz="1200" kern="1200" noProof="0" dirty="0"/>
            <a:t>Baisse de l’intéressement sur les MPS (0,5 M€ au départ et 0,045 M€ à l’arrivée)</a:t>
          </a:r>
        </a:p>
      </dsp:txBody>
      <dsp:txXfrm>
        <a:off x="1845462" y="258792"/>
        <a:ext cx="1378044" cy="1231446"/>
      </dsp:txXfrm>
    </dsp:sp>
    <dsp:sp modelId="{7C9BA1AB-ED50-4ED8-8939-1BA1CFE53B0A}">
      <dsp:nvSpPr>
        <dsp:cNvPr id="0" name=""/>
        <dsp:cNvSpPr/>
      </dsp:nvSpPr>
      <dsp:spPr>
        <a:xfrm>
          <a:off x="2534484" y="1556857"/>
          <a:ext cx="0" cy="95420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F1B67A4-FF2A-405A-8090-0E540D79D8C5}">
      <dsp:nvSpPr>
        <dsp:cNvPr id="0" name=""/>
        <dsp:cNvSpPr/>
      </dsp:nvSpPr>
      <dsp:spPr>
        <a:xfrm>
          <a:off x="2746064" y="1757742"/>
          <a:ext cx="1329927" cy="56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fr-FR" sz="1400" kern="1200" noProof="0" dirty="0"/>
            <a:t>-0,5 M€</a:t>
          </a:r>
        </a:p>
      </dsp:txBody>
      <dsp:txXfrm>
        <a:off x="2746064" y="1757742"/>
        <a:ext cx="1329927" cy="567499"/>
      </dsp:txXfrm>
    </dsp:sp>
    <dsp:sp modelId="{AFFAA4DE-198A-4E89-B18A-42AC72E6A2A6}">
      <dsp:nvSpPr>
        <dsp:cNvPr id="0" name=""/>
        <dsp:cNvSpPr/>
      </dsp:nvSpPr>
      <dsp:spPr>
        <a:xfrm>
          <a:off x="2496819" y="2473394"/>
          <a:ext cx="75331" cy="7533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8DD8FF-B0EB-4BAB-A8D1-F5796165CD32}">
      <dsp:nvSpPr>
        <dsp:cNvPr id="0" name=""/>
        <dsp:cNvSpPr/>
      </dsp:nvSpPr>
      <dsp:spPr>
        <a:xfrm>
          <a:off x="2655387" y="3465263"/>
          <a:ext cx="1511280" cy="990064"/>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fr-FR" sz="1200" kern="1200" noProof="0" dirty="0"/>
            <a:t>Baisse du fonds verts (1,2 M€ au départ et 0,72 M€ à l’arrivée)</a:t>
          </a:r>
        </a:p>
      </dsp:txBody>
      <dsp:txXfrm>
        <a:off x="2703718" y="3513594"/>
        <a:ext cx="1414618" cy="893402"/>
      </dsp:txXfrm>
    </dsp:sp>
    <dsp:sp modelId="{CBB8632E-A29E-4133-B899-CD30A0DCA5E4}">
      <dsp:nvSpPr>
        <dsp:cNvPr id="0" name=""/>
        <dsp:cNvSpPr/>
      </dsp:nvSpPr>
      <dsp:spPr>
        <a:xfrm>
          <a:off x="3411027" y="2511060"/>
          <a:ext cx="0" cy="95420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63FE5AF-F0CF-45A2-AEA0-670840E549A7}">
      <dsp:nvSpPr>
        <dsp:cNvPr id="0" name=""/>
        <dsp:cNvSpPr/>
      </dsp:nvSpPr>
      <dsp:spPr>
        <a:xfrm>
          <a:off x="3622607" y="2696878"/>
          <a:ext cx="1329927" cy="56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fr-FR" sz="1400" kern="1200" noProof="0" dirty="0"/>
            <a:t>+0,2 M€</a:t>
          </a:r>
        </a:p>
      </dsp:txBody>
      <dsp:txXfrm>
        <a:off x="3622607" y="2696878"/>
        <a:ext cx="1329927" cy="567499"/>
      </dsp:txXfrm>
    </dsp:sp>
    <dsp:sp modelId="{382E6D8F-346F-487F-8E7C-DCF3B8D757EE}">
      <dsp:nvSpPr>
        <dsp:cNvPr id="0" name=""/>
        <dsp:cNvSpPr/>
      </dsp:nvSpPr>
      <dsp:spPr>
        <a:xfrm>
          <a:off x="3373361" y="2473394"/>
          <a:ext cx="75331" cy="7533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CED28-35FC-4A6B-8CF7-3B6E4E035F39}">
      <dsp:nvSpPr>
        <dsp:cNvPr id="0" name=""/>
        <dsp:cNvSpPr/>
      </dsp:nvSpPr>
      <dsp:spPr>
        <a:xfrm>
          <a:off x="3531930" y="192174"/>
          <a:ext cx="1511280" cy="136468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fr-FR" sz="1200" kern="1200" noProof="0" dirty="0"/>
            <a:t>Hausse de l’opération sur Ballancourt (1,5 M€ au départ et 1,7 M€ à l’arrivée)</a:t>
          </a:r>
        </a:p>
      </dsp:txBody>
      <dsp:txXfrm>
        <a:off x="3598548" y="258792"/>
        <a:ext cx="1378044" cy="1231446"/>
      </dsp:txXfrm>
    </dsp:sp>
    <dsp:sp modelId="{D80700B0-0C86-43C7-881C-A083F12C3525}">
      <dsp:nvSpPr>
        <dsp:cNvPr id="0" name=""/>
        <dsp:cNvSpPr/>
      </dsp:nvSpPr>
      <dsp:spPr>
        <a:xfrm>
          <a:off x="4287570" y="1556857"/>
          <a:ext cx="0" cy="95420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CA80DA9-817D-4707-8B87-AFB086D42F47}">
      <dsp:nvSpPr>
        <dsp:cNvPr id="0" name=""/>
        <dsp:cNvSpPr/>
      </dsp:nvSpPr>
      <dsp:spPr>
        <a:xfrm>
          <a:off x="4499150" y="1757742"/>
          <a:ext cx="1329927" cy="56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fr-FR" sz="1400" kern="1200" noProof="0" dirty="0"/>
            <a:t>+0,5 M€</a:t>
          </a:r>
        </a:p>
      </dsp:txBody>
      <dsp:txXfrm>
        <a:off x="4499150" y="1757742"/>
        <a:ext cx="1329927" cy="567499"/>
      </dsp:txXfrm>
    </dsp:sp>
    <dsp:sp modelId="{ADB779B4-7946-4444-9235-05014D653239}">
      <dsp:nvSpPr>
        <dsp:cNvPr id="0" name=""/>
        <dsp:cNvSpPr/>
      </dsp:nvSpPr>
      <dsp:spPr>
        <a:xfrm>
          <a:off x="4249904" y="2473394"/>
          <a:ext cx="75331" cy="7533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BCCE60-303C-42D0-A450-FF21A3729710}">
      <dsp:nvSpPr>
        <dsp:cNvPr id="0" name=""/>
        <dsp:cNvSpPr/>
      </dsp:nvSpPr>
      <dsp:spPr>
        <a:xfrm>
          <a:off x="4408473" y="3465263"/>
          <a:ext cx="1511280" cy="155199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fr-FR" sz="1200" kern="1200" noProof="0" dirty="0"/>
            <a:t>Reconduction du contentieux avec GILLARD (500K€ non effectué en 2023 et report en 2024)</a:t>
          </a:r>
        </a:p>
      </dsp:txBody>
      <dsp:txXfrm>
        <a:off x="4482248" y="3539038"/>
        <a:ext cx="1363730" cy="1404442"/>
      </dsp:txXfrm>
    </dsp:sp>
    <dsp:sp modelId="{C59B548B-788A-44F6-B954-230ABBA215E7}">
      <dsp:nvSpPr>
        <dsp:cNvPr id="0" name=""/>
        <dsp:cNvSpPr/>
      </dsp:nvSpPr>
      <dsp:spPr>
        <a:xfrm>
          <a:off x="5164113" y="2511060"/>
          <a:ext cx="0" cy="95420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CA97B1C-E32A-4990-8B9A-77D92ED02F34}">
      <dsp:nvSpPr>
        <dsp:cNvPr id="0" name=""/>
        <dsp:cNvSpPr/>
      </dsp:nvSpPr>
      <dsp:spPr>
        <a:xfrm>
          <a:off x="5375693" y="2696878"/>
          <a:ext cx="1329927" cy="56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fr-FR" sz="1400" kern="1200" noProof="0" dirty="0"/>
            <a:t>+0,35 M€</a:t>
          </a:r>
        </a:p>
      </dsp:txBody>
      <dsp:txXfrm>
        <a:off x="5375693" y="2696878"/>
        <a:ext cx="1329927" cy="567499"/>
      </dsp:txXfrm>
    </dsp:sp>
    <dsp:sp modelId="{CF5E748A-EFEA-45C0-86C8-AE48EA885DE5}">
      <dsp:nvSpPr>
        <dsp:cNvPr id="0" name=""/>
        <dsp:cNvSpPr/>
      </dsp:nvSpPr>
      <dsp:spPr>
        <a:xfrm>
          <a:off x="5126447" y="2473394"/>
          <a:ext cx="75331" cy="7533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EB30A2-2F8B-48E9-85FC-9A40F543B794}">
      <dsp:nvSpPr>
        <dsp:cNvPr id="0" name=""/>
        <dsp:cNvSpPr/>
      </dsp:nvSpPr>
      <dsp:spPr>
        <a:xfrm>
          <a:off x="5285016" y="0"/>
          <a:ext cx="1511280" cy="155685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fr-FR" sz="1200" kern="1200" noProof="0" dirty="0"/>
            <a:t>Hausse sur la prévention et pré-collecte (ajout composteur, réparation et déplacement BAV)</a:t>
          </a:r>
        </a:p>
      </dsp:txBody>
      <dsp:txXfrm>
        <a:off x="5358791" y="73775"/>
        <a:ext cx="1363730" cy="1409307"/>
      </dsp:txXfrm>
    </dsp:sp>
    <dsp:sp modelId="{2AAB4089-2275-4B02-81FF-30AAD9D81E3D}">
      <dsp:nvSpPr>
        <dsp:cNvPr id="0" name=""/>
        <dsp:cNvSpPr/>
      </dsp:nvSpPr>
      <dsp:spPr>
        <a:xfrm>
          <a:off x="6040656" y="1556857"/>
          <a:ext cx="0" cy="95420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468BA0A-B197-406F-B977-FF04F117AD8E}">
      <dsp:nvSpPr>
        <dsp:cNvPr id="0" name=""/>
        <dsp:cNvSpPr/>
      </dsp:nvSpPr>
      <dsp:spPr>
        <a:xfrm>
          <a:off x="6252235" y="1757742"/>
          <a:ext cx="1329927" cy="56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533400">
            <a:lnSpc>
              <a:spcPct val="90000"/>
            </a:lnSpc>
            <a:spcBef>
              <a:spcPct val="0"/>
            </a:spcBef>
            <a:spcAft>
              <a:spcPct val="35000"/>
            </a:spcAft>
            <a:buNone/>
            <a:defRPr b="1"/>
          </a:pPr>
          <a:r>
            <a:rPr lang="fr-FR" sz="1200" kern="1200" noProof="0" dirty="0"/>
            <a:t>+0,5 M€</a:t>
          </a:r>
        </a:p>
      </dsp:txBody>
      <dsp:txXfrm>
        <a:off x="6252235" y="1757742"/>
        <a:ext cx="1329927" cy="567499"/>
      </dsp:txXfrm>
    </dsp:sp>
    <dsp:sp modelId="{AECFD4CA-FCAD-4FFE-8D8E-71F5622DA39F}">
      <dsp:nvSpPr>
        <dsp:cNvPr id="0" name=""/>
        <dsp:cNvSpPr/>
      </dsp:nvSpPr>
      <dsp:spPr>
        <a:xfrm>
          <a:off x="6002990" y="2473394"/>
          <a:ext cx="75331" cy="7533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B4D994-6CC6-4320-B73A-A37AE5A0D201}">
      <dsp:nvSpPr>
        <dsp:cNvPr id="0" name=""/>
        <dsp:cNvSpPr/>
      </dsp:nvSpPr>
      <dsp:spPr>
        <a:xfrm>
          <a:off x="6161559" y="3465263"/>
          <a:ext cx="1511280" cy="85627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fr-FR" sz="1200" kern="1200" noProof="0" dirty="0"/>
            <a:t>Hausse sur la collecte en porte à porte</a:t>
          </a:r>
        </a:p>
      </dsp:txBody>
      <dsp:txXfrm>
        <a:off x="6203359" y="3507063"/>
        <a:ext cx="1427680" cy="772671"/>
      </dsp:txXfrm>
    </dsp:sp>
    <dsp:sp modelId="{9AAFA330-E2D9-4E53-B42E-887A32D6E508}">
      <dsp:nvSpPr>
        <dsp:cNvPr id="0" name=""/>
        <dsp:cNvSpPr/>
      </dsp:nvSpPr>
      <dsp:spPr>
        <a:xfrm>
          <a:off x="6917199" y="2511060"/>
          <a:ext cx="0" cy="95420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2FC8F22-1856-420E-A5DE-EF7D67D857F3}">
      <dsp:nvSpPr>
        <dsp:cNvPr id="0" name=""/>
        <dsp:cNvSpPr/>
      </dsp:nvSpPr>
      <dsp:spPr>
        <a:xfrm>
          <a:off x="7128778" y="2696878"/>
          <a:ext cx="1329927" cy="56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fr-FR" sz="1400" kern="1200" noProof="0" dirty="0"/>
            <a:t>+0,4 M€</a:t>
          </a:r>
        </a:p>
      </dsp:txBody>
      <dsp:txXfrm>
        <a:off x="7128778" y="2696878"/>
        <a:ext cx="1329927" cy="567499"/>
      </dsp:txXfrm>
    </dsp:sp>
    <dsp:sp modelId="{302BCF0C-D891-4FE4-A41F-EB0A265C0256}">
      <dsp:nvSpPr>
        <dsp:cNvPr id="0" name=""/>
        <dsp:cNvSpPr/>
      </dsp:nvSpPr>
      <dsp:spPr>
        <a:xfrm>
          <a:off x="6879533" y="2473394"/>
          <a:ext cx="75331" cy="7533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3476D0-12E9-42E1-8394-4448134895B4}">
      <dsp:nvSpPr>
        <dsp:cNvPr id="0" name=""/>
        <dsp:cNvSpPr/>
      </dsp:nvSpPr>
      <dsp:spPr>
        <a:xfrm>
          <a:off x="7038102" y="379484"/>
          <a:ext cx="1511280" cy="117737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fr-FR" sz="1200" kern="1200" noProof="0" dirty="0"/>
            <a:t>Investissement sur les déchèteries (+0,2 M€) et le siège (+0,2 M€)</a:t>
          </a:r>
        </a:p>
      </dsp:txBody>
      <dsp:txXfrm>
        <a:off x="7095577" y="436959"/>
        <a:ext cx="1396330" cy="1062423"/>
      </dsp:txXfrm>
    </dsp:sp>
    <dsp:sp modelId="{BC4C2866-00E3-4828-80AB-DDBFCF1B8014}">
      <dsp:nvSpPr>
        <dsp:cNvPr id="0" name=""/>
        <dsp:cNvSpPr/>
      </dsp:nvSpPr>
      <dsp:spPr>
        <a:xfrm>
          <a:off x="7793742" y="1556857"/>
          <a:ext cx="0" cy="954202"/>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D03E021-7059-4FE0-844A-78D874590DA7}">
      <dsp:nvSpPr>
        <dsp:cNvPr id="0" name=""/>
        <dsp:cNvSpPr/>
      </dsp:nvSpPr>
      <dsp:spPr>
        <a:xfrm>
          <a:off x="7756076" y="2473394"/>
          <a:ext cx="75331" cy="7533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D5299-91E6-4C6D-8DF0-0C3E3AE75138}">
      <dsp:nvSpPr>
        <dsp:cNvPr id="0" name=""/>
        <dsp:cNvSpPr/>
      </dsp:nvSpPr>
      <dsp:spPr>
        <a:xfrm>
          <a:off x="5674711" y="3676075"/>
          <a:ext cx="3423922"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2023 : 28 790 291  €ttc</a:t>
          </a:r>
        </a:p>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2024 : 34 790 799 €ttc</a:t>
          </a:r>
        </a:p>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Ecart : +6 000 508 €ttc</a:t>
          </a:r>
        </a:p>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Variation : +21%</a:t>
          </a:r>
        </a:p>
      </dsp:txBody>
      <dsp:txXfrm>
        <a:off x="6739977" y="4147659"/>
        <a:ext cx="2320565" cy="1224300"/>
      </dsp:txXfrm>
    </dsp:sp>
    <dsp:sp modelId="{1938D773-5682-4AC4-974B-DFF0E5D8D3CA}">
      <dsp:nvSpPr>
        <dsp:cNvPr id="0" name=""/>
        <dsp:cNvSpPr/>
      </dsp:nvSpPr>
      <dsp:spPr>
        <a:xfrm>
          <a:off x="0" y="3658822"/>
          <a:ext cx="3450529"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2023 : 24 829 541 €ttc</a:t>
          </a:r>
        </a:p>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2024 : 24 622 968 €ttc</a:t>
          </a:r>
        </a:p>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Ecart : -206 573 €ttc</a:t>
          </a:r>
        </a:p>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Variation : -1%</a:t>
          </a:r>
        </a:p>
      </dsp:txBody>
      <dsp:txXfrm>
        <a:off x="38090" y="4130406"/>
        <a:ext cx="2339190" cy="1224300"/>
      </dsp:txXfrm>
    </dsp:sp>
    <dsp:sp modelId="{3B01BFC6-3C4D-432E-B960-FEF04AC7B4D0}">
      <dsp:nvSpPr>
        <dsp:cNvPr id="0" name=""/>
        <dsp:cNvSpPr/>
      </dsp:nvSpPr>
      <dsp:spPr>
        <a:xfrm>
          <a:off x="5717258" y="34506"/>
          <a:ext cx="3413322"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2023 : 6 775 396 €ttc</a:t>
          </a:r>
        </a:p>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2024 : 5 142 391 €ttc</a:t>
          </a:r>
        </a:p>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Ecart : -1 633 005 €ttc</a:t>
          </a:r>
        </a:p>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Variation : -24 %</a:t>
          </a:r>
        </a:p>
      </dsp:txBody>
      <dsp:txXfrm>
        <a:off x="6779345" y="72596"/>
        <a:ext cx="2313145" cy="1224300"/>
      </dsp:txXfrm>
    </dsp:sp>
    <dsp:sp modelId="{9ED80D45-964F-4246-97CA-A603D05AFF3F}">
      <dsp:nvSpPr>
        <dsp:cNvPr id="0" name=""/>
        <dsp:cNvSpPr/>
      </dsp:nvSpPr>
      <dsp:spPr>
        <a:xfrm>
          <a:off x="23328" y="8635"/>
          <a:ext cx="3524624" cy="17339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2023 : 22 126 448 €ttc</a:t>
          </a:r>
        </a:p>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2024 : 04 798 691 €ttc</a:t>
          </a:r>
        </a:p>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Ecart : -17 327 757 €ttc</a:t>
          </a:r>
          <a:endParaRPr lang="fr-FR" sz="2800" kern="1200" dirty="0">
            <a:latin typeface="Arial Nova Cond Light" panose="020B0306020202020204" pitchFamily="34" charset="0"/>
          </a:endParaRPr>
        </a:p>
        <a:p>
          <a:pPr marL="171450" lvl="1" indent="-171450" algn="l" defTabSz="800100">
            <a:lnSpc>
              <a:spcPct val="90000"/>
            </a:lnSpc>
            <a:spcBef>
              <a:spcPct val="0"/>
            </a:spcBef>
            <a:spcAft>
              <a:spcPct val="15000"/>
            </a:spcAft>
            <a:buChar char="•"/>
          </a:pPr>
          <a:r>
            <a:rPr lang="fr-FR" sz="1800" kern="1200" dirty="0">
              <a:latin typeface="Arial Nova Cond Light" panose="020B0306020202020204" pitchFamily="34" charset="0"/>
            </a:rPr>
            <a:t>Variation : -78 %</a:t>
          </a:r>
        </a:p>
      </dsp:txBody>
      <dsp:txXfrm>
        <a:off x="61418" y="46725"/>
        <a:ext cx="2391057" cy="1224300"/>
      </dsp:txXfrm>
    </dsp:sp>
    <dsp:sp modelId="{E7954218-6E6C-427F-9C4C-2D169DF2F84A}">
      <dsp:nvSpPr>
        <dsp:cNvPr id="0" name=""/>
        <dsp:cNvSpPr/>
      </dsp:nvSpPr>
      <dsp:spPr>
        <a:xfrm>
          <a:off x="2164821" y="308864"/>
          <a:ext cx="2346282" cy="2346282"/>
        </a:xfrm>
        <a:prstGeom prst="pieWedg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Nova Cond Light" panose="020B0306020202020204" pitchFamily="34" charset="0"/>
            </a:rPr>
            <a:t>Structure</a:t>
          </a:r>
        </a:p>
      </dsp:txBody>
      <dsp:txXfrm>
        <a:off x="2852031" y="996074"/>
        <a:ext cx="1659072" cy="1659072"/>
      </dsp:txXfrm>
    </dsp:sp>
    <dsp:sp modelId="{5FEF324A-A6FB-4366-A51E-88555D22AC41}">
      <dsp:nvSpPr>
        <dsp:cNvPr id="0" name=""/>
        <dsp:cNvSpPr/>
      </dsp:nvSpPr>
      <dsp:spPr>
        <a:xfrm rot="5400000">
          <a:off x="4619477" y="308864"/>
          <a:ext cx="2346282" cy="2346282"/>
        </a:xfrm>
        <a:prstGeom prst="pieWedg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Nova Cond Light" panose="020B0306020202020204" pitchFamily="34" charset="0"/>
            </a:rPr>
            <a:t>Collecte</a:t>
          </a:r>
        </a:p>
      </dsp:txBody>
      <dsp:txXfrm rot="-5400000">
        <a:off x="4619477" y="996074"/>
        <a:ext cx="1659072" cy="1659072"/>
      </dsp:txXfrm>
    </dsp:sp>
    <dsp:sp modelId="{81E3ACE6-B408-4F50-8DB6-B23B359F4DC7}">
      <dsp:nvSpPr>
        <dsp:cNvPr id="0" name=""/>
        <dsp:cNvSpPr/>
      </dsp:nvSpPr>
      <dsp:spPr>
        <a:xfrm rot="10800000">
          <a:off x="4619477" y="2763520"/>
          <a:ext cx="2346282" cy="2346282"/>
        </a:xfrm>
        <a:prstGeom prst="pieWedg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kern="1200">
              <a:latin typeface="Arial Nova Cond Light" panose="020B0306020202020204" pitchFamily="34" charset="0"/>
            </a:rPr>
            <a:t>Traitement</a:t>
          </a:r>
          <a:endParaRPr lang="fr-FR" sz="1800" kern="1200" dirty="0">
            <a:latin typeface="Arial Nova Cond Light" panose="020B0306020202020204" pitchFamily="34" charset="0"/>
          </a:endParaRPr>
        </a:p>
      </dsp:txBody>
      <dsp:txXfrm rot="10800000">
        <a:off x="4619477" y="2763520"/>
        <a:ext cx="1659072" cy="1659072"/>
      </dsp:txXfrm>
    </dsp:sp>
    <dsp:sp modelId="{1AEE12ED-01B5-4627-A8E9-BCBD4ED355EA}">
      <dsp:nvSpPr>
        <dsp:cNvPr id="0" name=""/>
        <dsp:cNvSpPr/>
      </dsp:nvSpPr>
      <dsp:spPr>
        <a:xfrm rot="16200000">
          <a:off x="2164821" y="2763520"/>
          <a:ext cx="2346282" cy="2346282"/>
        </a:xfrm>
        <a:prstGeom prst="pieWedg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Nova Cond Light" panose="020B0306020202020204" pitchFamily="34" charset="0"/>
            </a:rPr>
            <a:t>Déchèteries</a:t>
          </a:r>
        </a:p>
      </dsp:txBody>
      <dsp:txXfrm rot="5400000">
        <a:off x="2852031" y="2763520"/>
        <a:ext cx="1659072" cy="1659072"/>
      </dsp:txXfrm>
    </dsp:sp>
    <dsp:sp modelId="{0DFDFD12-27FD-41D4-9F87-477281D78136}">
      <dsp:nvSpPr>
        <dsp:cNvPr id="0" name=""/>
        <dsp:cNvSpPr/>
      </dsp:nvSpPr>
      <dsp:spPr>
        <a:xfrm>
          <a:off x="4160245" y="2221653"/>
          <a:ext cx="810090" cy="70442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331510-7AD7-4188-92F8-4A87D9A35637}">
      <dsp:nvSpPr>
        <dsp:cNvPr id="0" name=""/>
        <dsp:cNvSpPr/>
      </dsp:nvSpPr>
      <dsp:spPr>
        <a:xfrm rot="10800000">
          <a:off x="4160245" y="2492586"/>
          <a:ext cx="810090" cy="70442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63EDE-4B12-4F5F-AE2E-E88B350903F2}">
      <dsp:nvSpPr>
        <dsp:cNvPr id="0" name=""/>
        <dsp:cNvSpPr/>
      </dsp:nvSpPr>
      <dsp:spPr>
        <a:xfrm rot="5400000">
          <a:off x="-263975" y="476211"/>
          <a:ext cx="1458452" cy="9305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Nova Cond Light" panose="020B0306020202020204" pitchFamily="34" charset="0"/>
            </a:rPr>
            <a:t>Prestations</a:t>
          </a:r>
        </a:p>
      </dsp:txBody>
      <dsp:txXfrm rot="-5400000">
        <a:off x="0" y="677487"/>
        <a:ext cx="930502" cy="527950"/>
      </dsp:txXfrm>
    </dsp:sp>
    <dsp:sp modelId="{04165196-9142-4402-A142-4E0EDA30F0E4}">
      <dsp:nvSpPr>
        <dsp:cNvPr id="0" name=""/>
        <dsp:cNvSpPr/>
      </dsp:nvSpPr>
      <dsp:spPr>
        <a:xfrm rot="5400000">
          <a:off x="1131777" y="10960"/>
          <a:ext cx="993201" cy="13957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fr-FR" sz="1200" kern="1200" dirty="0">
              <a:latin typeface="Arial Nova Cond Light" panose="020B0306020202020204" pitchFamily="34" charset="0"/>
            </a:rPr>
            <a:t>2023 : 69 887 072 €</a:t>
          </a:r>
        </a:p>
        <a:p>
          <a:pPr marL="114300" lvl="1" indent="-114300" algn="l" defTabSz="533400">
            <a:lnSpc>
              <a:spcPct val="90000"/>
            </a:lnSpc>
            <a:spcBef>
              <a:spcPct val="0"/>
            </a:spcBef>
            <a:spcAft>
              <a:spcPct val="15000"/>
            </a:spcAft>
            <a:buChar char="•"/>
          </a:pPr>
          <a:r>
            <a:rPr lang="fr-FR" sz="1200" kern="1200" dirty="0">
              <a:latin typeface="Arial Nova Cond Light" panose="020B0306020202020204" pitchFamily="34" charset="0"/>
            </a:rPr>
            <a:t>2024 : 57 644 324 €</a:t>
          </a:r>
        </a:p>
        <a:p>
          <a:pPr marL="57150" lvl="1" indent="-57150" algn="l" defTabSz="488950">
            <a:lnSpc>
              <a:spcPct val="90000"/>
            </a:lnSpc>
            <a:spcBef>
              <a:spcPct val="0"/>
            </a:spcBef>
            <a:spcAft>
              <a:spcPct val="15000"/>
            </a:spcAft>
            <a:buChar char="•"/>
          </a:pPr>
          <a:r>
            <a:rPr lang="fr-FR" sz="1100" kern="1200" dirty="0">
              <a:latin typeface="Arial Nova Cond Light" panose="020B0306020202020204" pitchFamily="34" charset="0"/>
            </a:rPr>
            <a:t>Ecart : -12 242 478 €</a:t>
          </a:r>
        </a:p>
        <a:p>
          <a:pPr marL="57150" lvl="1" indent="-57150" algn="l" defTabSz="488950">
            <a:lnSpc>
              <a:spcPct val="90000"/>
            </a:lnSpc>
            <a:spcBef>
              <a:spcPct val="0"/>
            </a:spcBef>
            <a:spcAft>
              <a:spcPct val="15000"/>
            </a:spcAft>
            <a:buChar char="•"/>
          </a:pPr>
          <a:r>
            <a:rPr lang="fr-FR" sz="1100" kern="1200" dirty="0">
              <a:latin typeface="Arial Nova Cond Light" panose="020B0306020202020204" pitchFamily="34" charset="0"/>
            </a:rPr>
            <a:t>Variation : -18%</a:t>
          </a:r>
        </a:p>
      </dsp:txBody>
      <dsp:txXfrm rot="-5400000">
        <a:off x="930501" y="260720"/>
        <a:ext cx="1347269" cy="896233"/>
      </dsp:txXfrm>
    </dsp:sp>
    <dsp:sp modelId="{76054CAE-A155-4D9E-B6D0-6AF7C5E597A0}">
      <dsp:nvSpPr>
        <dsp:cNvPr id="0" name=""/>
        <dsp:cNvSpPr/>
      </dsp:nvSpPr>
      <dsp:spPr>
        <a:xfrm rot="5400000">
          <a:off x="-263975" y="1654792"/>
          <a:ext cx="1458452" cy="9305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Nova Cond Light" panose="020B0306020202020204" pitchFamily="34" charset="0"/>
            </a:rPr>
            <a:t>TGAP</a:t>
          </a:r>
        </a:p>
      </dsp:txBody>
      <dsp:txXfrm rot="-5400000">
        <a:off x="0" y="1856068"/>
        <a:ext cx="930502" cy="527950"/>
      </dsp:txXfrm>
    </dsp:sp>
    <dsp:sp modelId="{423692D2-CC45-455C-992A-28AF66166621}">
      <dsp:nvSpPr>
        <dsp:cNvPr id="0" name=""/>
        <dsp:cNvSpPr/>
      </dsp:nvSpPr>
      <dsp:spPr>
        <a:xfrm rot="5400000">
          <a:off x="1131777" y="1189541"/>
          <a:ext cx="993201" cy="13957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fr-FR" sz="1200" kern="1200" dirty="0">
              <a:latin typeface="Arial Nova Cond Light" panose="020B0306020202020204" pitchFamily="34" charset="0"/>
            </a:rPr>
            <a:t>2023 : 6 679 725 €</a:t>
          </a:r>
        </a:p>
        <a:p>
          <a:pPr marL="114300" lvl="1" indent="-114300" algn="l" defTabSz="533400">
            <a:lnSpc>
              <a:spcPct val="90000"/>
            </a:lnSpc>
            <a:spcBef>
              <a:spcPct val="0"/>
            </a:spcBef>
            <a:spcAft>
              <a:spcPct val="15000"/>
            </a:spcAft>
            <a:buChar char="•"/>
          </a:pPr>
          <a:r>
            <a:rPr lang="fr-FR" sz="1200" kern="1200" dirty="0">
              <a:latin typeface="Arial Nova Cond Light" panose="020B0306020202020204" pitchFamily="34" charset="0"/>
            </a:rPr>
            <a:t>2024 : 6 079 846 €</a:t>
          </a:r>
        </a:p>
        <a:p>
          <a:pPr marL="57150" lvl="1" indent="-57150" algn="l" defTabSz="488950">
            <a:lnSpc>
              <a:spcPct val="90000"/>
            </a:lnSpc>
            <a:spcBef>
              <a:spcPct val="0"/>
            </a:spcBef>
            <a:spcAft>
              <a:spcPct val="15000"/>
            </a:spcAft>
            <a:buChar char="•"/>
          </a:pPr>
          <a:r>
            <a:rPr lang="fr-FR" sz="1100" kern="1200" dirty="0">
              <a:latin typeface="Arial Nova Cond Light" panose="020B0306020202020204" pitchFamily="34" charset="0"/>
            </a:rPr>
            <a:t>Ecart : -599 879 €</a:t>
          </a:r>
        </a:p>
        <a:p>
          <a:pPr marL="57150" lvl="1" indent="-57150" algn="l" defTabSz="488950">
            <a:lnSpc>
              <a:spcPct val="90000"/>
            </a:lnSpc>
            <a:spcBef>
              <a:spcPct val="0"/>
            </a:spcBef>
            <a:spcAft>
              <a:spcPct val="15000"/>
            </a:spcAft>
            <a:buChar char="•"/>
          </a:pPr>
          <a:r>
            <a:rPr lang="fr-FR" sz="1100" kern="1200" dirty="0">
              <a:latin typeface="Arial Nova Cond Light" panose="020B0306020202020204" pitchFamily="34" charset="0"/>
            </a:rPr>
            <a:t>Variation : -9%</a:t>
          </a:r>
        </a:p>
      </dsp:txBody>
      <dsp:txXfrm rot="-5400000">
        <a:off x="930501" y="1439301"/>
        <a:ext cx="1347269" cy="896233"/>
      </dsp:txXfrm>
    </dsp:sp>
    <dsp:sp modelId="{5FF654E4-0869-45AD-83E1-CAF0E59DEF2A}">
      <dsp:nvSpPr>
        <dsp:cNvPr id="0" name=""/>
        <dsp:cNvSpPr/>
      </dsp:nvSpPr>
      <dsp:spPr>
        <a:xfrm rot="5400000">
          <a:off x="-263975" y="2833372"/>
          <a:ext cx="1458452" cy="9305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Nova Cond Light" panose="020B0306020202020204" pitchFamily="34" charset="0"/>
            </a:rPr>
            <a:t>TVA</a:t>
          </a:r>
        </a:p>
      </dsp:txBody>
      <dsp:txXfrm rot="-5400000">
        <a:off x="0" y="3034648"/>
        <a:ext cx="930502" cy="527950"/>
      </dsp:txXfrm>
    </dsp:sp>
    <dsp:sp modelId="{6648EBBC-7599-413B-9810-E8F7CDA750CA}">
      <dsp:nvSpPr>
        <dsp:cNvPr id="0" name=""/>
        <dsp:cNvSpPr/>
      </dsp:nvSpPr>
      <dsp:spPr>
        <a:xfrm rot="5400000">
          <a:off x="1131777" y="2368121"/>
          <a:ext cx="993201" cy="13957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fr-FR" sz="1200" kern="1200" dirty="0">
              <a:latin typeface="Arial Nova Cond Light" panose="020B0306020202020204" pitchFamily="34" charset="0"/>
            </a:rPr>
            <a:t>2023 : 5 954 878 €</a:t>
          </a:r>
        </a:p>
        <a:p>
          <a:pPr marL="114300" lvl="1" indent="-114300" algn="l" defTabSz="533400">
            <a:lnSpc>
              <a:spcPct val="90000"/>
            </a:lnSpc>
            <a:spcBef>
              <a:spcPct val="0"/>
            </a:spcBef>
            <a:spcAft>
              <a:spcPct val="15000"/>
            </a:spcAft>
            <a:buChar char="•"/>
          </a:pPr>
          <a:r>
            <a:rPr lang="fr-FR" sz="1200" kern="1200" dirty="0">
              <a:latin typeface="Arial Nova Cond Light" panose="020B0306020202020204" pitchFamily="34" charset="0"/>
            </a:rPr>
            <a:t>2024 : 5 630 674 €</a:t>
          </a:r>
        </a:p>
        <a:p>
          <a:pPr marL="57150" lvl="1" indent="-57150" algn="l" defTabSz="488950">
            <a:lnSpc>
              <a:spcPct val="90000"/>
            </a:lnSpc>
            <a:spcBef>
              <a:spcPct val="0"/>
            </a:spcBef>
            <a:spcAft>
              <a:spcPct val="15000"/>
            </a:spcAft>
            <a:buChar char="•"/>
          </a:pPr>
          <a:r>
            <a:rPr lang="fr-FR" sz="1100" kern="1200" dirty="0">
              <a:latin typeface="Arial Nova Cond Light" panose="020B0306020202020204" pitchFamily="34" charset="0"/>
            </a:rPr>
            <a:t>Ecart : -324 204 €</a:t>
          </a:r>
        </a:p>
        <a:p>
          <a:pPr marL="57150" lvl="1" indent="-57150" algn="l" defTabSz="488950">
            <a:lnSpc>
              <a:spcPct val="90000"/>
            </a:lnSpc>
            <a:spcBef>
              <a:spcPct val="0"/>
            </a:spcBef>
            <a:spcAft>
              <a:spcPct val="15000"/>
            </a:spcAft>
            <a:buChar char="•"/>
          </a:pPr>
          <a:r>
            <a:rPr lang="fr-FR" sz="1100" kern="1200" dirty="0">
              <a:latin typeface="Arial Nova Cond Light" panose="020B0306020202020204" pitchFamily="34" charset="0"/>
            </a:rPr>
            <a:t>Variation : -5%</a:t>
          </a:r>
        </a:p>
      </dsp:txBody>
      <dsp:txXfrm rot="-5400000">
        <a:off x="930501" y="2617881"/>
        <a:ext cx="1347269" cy="896233"/>
      </dsp:txXfrm>
    </dsp:sp>
    <dsp:sp modelId="{2F86CC99-E6C5-4C3A-AE25-48965A9E572F}">
      <dsp:nvSpPr>
        <dsp:cNvPr id="0" name=""/>
        <dsp:cNvSpPr/>
      </dsp:nvSpPr>
      <dsp:spPr>
        <a:xfrm rot="5400000">
          <a:off x="-263975" y="4011953"/>
          <a:ext cx="1458452" cy="93050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Nova Cond Light" panose="020B0306020202020204" pitchFamily="34" charset="0"/>
            </a:rPr>
            <a:t>TOTAL</a:t>
          </a:r>
        </a:p>
      </dsp:txBody>
      <dsp:txXfrm rot="-5400000">
        <a:off x="0" y="4213229"/>
        <a:ext cx="930502" cy="527950"/>
      </dsp:txXfrm>
    </dsp:sp>
    <dsp:sp modelId="{BB3E27F8-66BE-4B18-9407-03311913F474}">
      <dsp:nvSpPr>
        <dsp:cNvPr id="0" name=""/>
        <dsp:cNvSpPr/>
      </dsp:nvSpPr>
      <dsp:spPr>
        <a:xfrm rot="5400000">
          <a:off x="1131777" y="3546702"/>
          <a:ext cx="993201" cy="139575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fr-FR" sz="1200" kern="1200" dirty="0">
              <a:latin typeface="Arial Nova Cond Light" panose="020B0306020202020204" pitchFamily="34" charset="0"/>
            </a:rPr>
            <a:t>2023 : 82 521 675 €</a:t>
          </a:r>
        </a:p>
        <a:p>
          <a:pPr marL="114300" lvl="1" indent="-114300" algn="l" defTabSz="533400">
            <a:lnSpc>
              <a:spcPct val="90000"/>
            </a:lnSpc>
            <a:spcBef>
              <a:spcPct val="0"/>
            </a:spcBef>
            <a:spcAft>
              <a:spcPct val="15000"/>
            </a:spcAft>
            <a:buChar char="•"/>
          </a:pPr>
          <a:r>
            <a:rPr lang="fr-FR" sz="1200" kern="1200" dirty="0">
              <a:latin typeface="Arial Nova Cond Light" panose="020B0306020202020204" pitchFamily="34" charset="0"/>
            </a:rPr>
            <a:t>2024 : 69 354 848 €</a:t>
          </a:r>
        </a:p>
        <a:p>
          <a:pPr marL="57150" lvl="1" indent="-57150" algn="l" defTabSz="488950">
            <a:lnSpc>
              <a:spcPct val="90000"/>
            </a:lnSpc>
            <a:spcBef>
              <a:spcPct val="0"/>
            </a:spcBef>
            <a:spcAft>
              <a:spcPct val="15000"/>
            </a:spcAft>
            <a:buChar char="•"/>
          </a:pPr>
          <a:r>
            <a:rPr lang="fr-FR" sz="1100" kern="1200" dirty="0">
              <a:latin typeface="Arial Nova Cond Light" panose="020B0306020202020204" pitchFamily="34" charset="0"/>
            </a:rPr>
            <a:t>Ecart : -13 166 827 €</a:t>
          </a:r>
        </a:p>
        <a:p>
          <a:pPr marL="57150" lvl="1" indent="-57150" algn="l" defTabSz="488950">
            <a:lnSpc>
              <a:spcPct val="90000"/>
            </a:lnSpc>
            <a:spcBef>
              <a:spcPct val="0"/>
            </a:spcBef>
            <a:spcAft>
              <a:spcPct val="15000"/>
            </a:spcAft>
            <a:buChar char="•"/>
          </a:pPr>
          <a:r>
            <a:rPr lang="fr-FR" sz="1100" kern="1200" dirty="0">
              <a:latin typeface="Arial Nova Cond Light" panose="020B0306020202020204" pitchFamily="34" charset="0"/>
            </a:rPr>
            <a:t>Variation : -16%</a:t>
          </a:r>
        </a:p>
      </dsp:txBody>
      <dsp:txXfrm rot="-5400000">
        <a:off x="930501" y="3796462"/>
        <a:ext cx="1347269" cy="8962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11/17/2023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400201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11/17/2023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754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11/17/2023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780124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11/17/2023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23276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11/17/2023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563650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11/17/2023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22415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11/17/2023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98492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11/17/2023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132149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11/17/2023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315451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11/17/2023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280374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11/17/2023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927651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11/17/2023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‹N°›</a:t>
            </a:fld>
            <a:endParaRPr lang="en-US"/>
          </a:p>
        </p:txBody>
      </p:sp>
    </p:spTree>
    <p:extLst>
      <p:ext uri="{BB962C8B-B14F-4D97-AF65-F5344CB8AC3E}">
        <p14:creationId xmlns:p14="http://schemas.microsoft.com/office/powerpoint/2010/main" val="49648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11/17/2023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‹N°›</a:t>
            </a:fld>
            <a:endParaRPr lang="en-US"/>
          </a:p>
        </p:txBody>
      </p:sp>
    </p:spTree>
    <p:extLst>
      <p:ext uri="{BB962C8B-B14F-4D97-AF65-F5344CB8AC3E}">
        <p14:creationId xmlns:p14="http://schemas.microsoft.com/office/powerpoint/2010/main" val="26798151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1" r:id="rId7"/>
    <p:sldLayoutId id="2147483702" r:id="rId8"/>
    <p:sldLayoutId id="2147483703" r:id="rId9"/>
    <p:sldLayoutId id="2147483704" r:id="rId10"/>
    <p:sldLayoutId id="2147483705" r:id="rId11"/>
    <p:sldLayoutId id="214748370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26.png"/><Relationship Id="rId18" Type="http://schemas.openxmlformats.org/officeDocument/2006/relationships/image" Target="../media/image37.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5.png"/><Relationship Id="rId17" Type="http://schemas.microsoft.com/office/2007/relationships/hdphoto" Target="../media/hdphoto8.wdp"/><Relationship Id="rId2" Type="http://schemas.openxmlformats.org/officeDocument/2006/relationships/diagramData" Target="../diagrams/data3.xml"/><Relationship Id="rId16" Type="http://schemas.openxmlformats.org/officeDocument/2006/relationships/image" Target="../media/image36.png"/><Relationship Id="rId20"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image" Target="../media/image35.png"/><Relationship Id="rId10" Type="http://schemas.openxmlformats.org/officeDocument/2006/relationships/diagramColors" Target="../diagrams/colors4.xml"/><Relationship Id="rId19" Type="http://schemas.openxmlformats.org/officeDocument/2006/relationships/image" Target="../media/image38.png"/><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pixabay.com/fr/monnaie-march%C3%A9-bourse-de-argent-1019997/" TargetMode="External"/><Relationship Id="rId3" Type="http://schemas.openxmlformats.org/officeDocument/2006/relationships/image" Target="../media/image45.emf"/><Relationship Id="rId7" Type="http://schemas.openxmlformats.org/officeDocument/2006/relationships/image" Target="../media/image48.jpg"/><Relationship Id="rId12" Type="http://schemas.openxmlformats.org/officeDocument/2006/relationships/hyperlink" Target="https://svgsilh.com/fr/image/1453880.html" TargetMode="External"/><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47.emf"/><Relationship Id="rId11" Type="http://schemas.openxmlformats.org/officeDocument/2006/relationships/image" Target="../media/image50.png"/><Relationship Id="rId5" Type="http://schemas.openxmlformats.org/officeDocument/2006/relationships/hyperlink" Target="https://pixabay.com/fr/payer-chiffres-nombre-remplissage-2446667/" TargetMode="External"/><Relationship Id="rId10" Type="http://schemas.openxmlformats.org/officeDocument/2006/relationships/hyperlink" Target="https://logeproj.org/index.php/plus/services" TargetMode="External"/><Relationship Id="rId4" Type="http://schemas.openxmlformats.org/officeDocument/2006/relationships/image" Target="../media/image46.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hyperlink" Target="https://rabat.eregulations.org/procedure/129/90/step/371?l=fr" TargetMode="External"/><Relationship Id="rId5" Type="http://schemas.openxmlformats.org/officeDocument/2006/relationships/image" Target="../media/image54.jp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hyperlink" Target="https://rabat.eregulations.org/procedure/129/90/step/371?l=fr" TargetMode="External"/><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hyperlink" Target="https://rabat.eregulations.org/procedure/129/90/step/371?l=fr" TargetMode="External"/><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hyperlink" Target="https://rabat.eregulations.org/procedure/129/90/step/371?l=fr"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s://svgsilh.com/fr/3f51b5/image/2417912.html"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th/illustrations/%E0%B8%AA%E0%B8%A7%E0%B8%B1%E0%B8%AA%E0%B8%94%E0%B8%B5-%E0%B8%88%E0%B8%B1%E0%B8%9A%E0%B8%A1%E0%B8%B7%E0%B8%AD-%E0%B8%81%E0%B8%B2%E0%B8%A3%E0%B8%88%E0%B8%B1%E0%B8%9A%E0%B8%A1%E0%B8%B7%E0%B8%AD%E0%B8%81%E0%B8%B1%E0%B8%99-%E0%B8%AD%E0%B8%A7%E0%B8%A2%E0%B8%9E%E0%B8%A3-1546041/"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currentgujarat.net/2023/05/gseborg-ssc-10th-result-2023-date-gseb.html" TargetMode="Externa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pixabay.com/fr/graphique-r%C3%A9sultat-1020367/" TargetMode="External"/><Relationship Id="rId3" Type="http://schemas.openxmlformats.org/officeDocument/2006/relationships/hyperlink" Target="https://recitpresco.qc.ca/fr/photos/responsabilites-scolaires" TargetMode="External"/><Relationship Id="rId7" Type="http://schemas.microsoft.com/office/2007/relationships/hdphoto" Target="../media/hdphoto2.wdp"/><Relationship Id="rId2"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package" Target="../embeddings/Microsoft_Excel_Worksheet.xlsx"/><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s://recitpresco.qc.ca/fr/photos/responsabilites-scolaires" TargetMode="External"/><Relationship Id="rId2"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emf"/><Relationship Id="rId4" Type="http://schemas.openxmlformats.org/officeDocument/2006/relationships/package" Target="../embeddings/Microsoft_Excel_Worksheet1.xlsx"/></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pixabay.com/fr/contrat-pr%C3%A9sentation-1020434/" TargetMode="External"/><Relationship Id="rId7" Type="http://schemas.openxmlformats.org/officeDocument/2006/relationships/hyperlink" Target="https://pixabay.com/en/business-card-presentation-1015416/" TargetMode="Externa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hyperlink" Target="https://pixabay.com/fr/bouton-marche-arr%C3%AAt-ordinateur-304948/" TargetMode="Externa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pixabay.com/fr/vectors/calendrier-date-de-mois-jour-158194/" TargetMode="External"/><Relationship Id="rId7" Type="http://schemas.openxmlformats.org/officeDocument/2006/relationships/diagramColors" Target="../diagrams/colors2.xml"/><Relationship Id="rId12" Type="http://schemas.openxmlformats.org/officeDocument/2006/relationships/hyperlink" Target="https://game-icons.net/1x1/delapouite/progression.html"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9.png"/><Relationship Id="rId5" Type="http://schemas.openxmlformats.org/officeDocument/2006/relationships/diagramLayout" Target="../diagrams/layout2.xml"/><Relationship Id="rId10" Type="http://schemas.openxmlformats.org/officeDocument/2006/relationships/hyperlink" Target="https://pixabay.com/th/%E0%B9%80%E0%B8%A7%E0%B8%A5%E0%B8%B2-%E0%B8%A7%E0%B8%B1%E0%B8%94-%E0%B9%80%E0%B8%A7%E0%B8%A5%E0%B8%B2%E0%B8%9B%E0%B8%A3%E0%B8%B0%E0%B8%81%E0%B8%B2%E0%B8%A8-%E0%B9%81%E0%B8%AA%E0%B8%94%E0%B8%87%E0%B9%80%E0%B8%A7%E0%B8%A5%E0%B8%B2-1019921/" TargetMode="External"/><Relationship Id="rId4" Type="http://schemas.openxmlformats.org/officeDocument/2006/relationships/diagramData" Target="../diagrams/data2.xml"/><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hyperlink" Target="https://pixabay.com/fr/banni%C3%A8re-en-t%C3%AAte-attention-1165978/" TargetMode="External"/><Relationship Id="rId2" Type="http://schemas.openxmlformats.org/officeDocument/2006/relationships/package" Target="../embeddings/Microsoft_Excel_Worksheet2.xlsx"/><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pixabay.com/fr/jumelles-recherche-voir-trouver-1026425/" TargetMode="Externa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2.png"/><Relationship Id="rId18" Type="http://schemas.microsoft.com/office/2007/relationships/hdphoto" Target="../media/hdphoto7.wdp"/><Relationship Id="rId3" Type="http://schemas.openxmlformats.org/officeDocument/2006/relationships/image" Target="../media/image24.png"/><Relationship Id="rId7" Type="http://schemas.openxmlformats.org/officeDocument/2006/relationships/image" Target="../media/image27.png"/><Relationship Id="rId12" Type="http://schemas.microsoft.com/office/2007/relationships/hdphoto" Target="../media/hdphoto4.wdp"/><Relationship Id="rId17" Type="http://schemas.openxmlformats.org/officeDocument/2006/relationships/image" Target="../media/image34.png"/><Relationship Id="rId2" Type="http://schemas.openxmlformats.org/officeDocument/2006/relationships/image" Target="../media/image23.emf"/><Relationship Id="rId16" Type="http://schemas.microsoft.com/office/2007/relationships/hdphoto" Target="../media/hdphoto6.wdp"/><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3.png"/><Relationship Id="rId10" Type="http://schemas.openxmlformats.org/officeDocument/2006/relationships/image" Target="../media/image30.svg"/><Relationship Id="rId19" Type="http://schemas.openxmlformats.org/officeDocument/2006/relationships/hyperlink" Target="https://www.pngall.com/office-management-png/download/12534" TargetMode="External"/><Relationship Id="rId4" Type="http://schemas.openxmlformats.org/officeDocument/2006/relationships/image" Target="../media/image25.png"/><Relationship Id="rId9" Type="http://schemas.openxmlformats.org/officeDocument/2006/relationships/image" Target="../media/image29.png"/><Relationship Id="rId1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3" descr="Concept ondulé coloré">
            <a:extLst>
              <a:ext uri="{FF2B5EF4-FFF2-40B4-BE49-F238E27FC236}">
                <a16:creationId xmlns:a16="http://schemas.microsoft.com/office/drawing/2014/main" id="{A9909C79-2BC1-C79F-3CF1-EDD3E253C726}"/>
              </a:ext>
            </a:extLst>
          </p:cNvPr>
          <p:cNvPicPr>
            <a:picLocks noChangeAspect="1"/>
          </p:cNvPicPr>
          <p:nvPr/>
        </p:nvPicPr>
        <p:blipFill rotWithShape="1">
          <a:blip r:embed="rId2"/>
          <a:srcRect t="1684" b="14046"/>
          <a:stretch/>
        </p:blipFill>
        <p:spPr>
          <a:xfrm>
            <a:off x="-3047" y="10"/>
            <a:ext cx="12191999" cy="6857990"/>
          </a:xfrm>
          <a:prstGeom prst="rect">
            <a:avLst/>
          </a:prstGeom>
        </p:spPr>
      </p:pic>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B53A60E-4B74-67AB-168A-321595BC1355}"/>
              </a:ext>
            </a:extLst>
          </p:cNvPr>
          <p:cNvSpPr>
            <a:spLocks noGrp="1"/>
          </p:cNvSpPr>
          <p:nvPr>
            <p:ph type="ctrTitle"/>
          </p:nvPr>
        </p:nvSpPr>
        <p:spPr>
          <a:xfrm>
            <a:off x="643466" y="643467"/>
            <a:ext cx="10905059" cy="3330353"/>
          </a:xfrm>
          <a:effectLst>
            <a:outerShdw blurRad="50800" dist="38100" dir="2700000" algn="tl" rotWithShape="0">
              <a:prstClr val="black">
                <a:alpha val="40000"/>
              </a:prstClr>
            </a:outerShdw>
          </a:effectLst>
        </p:spPr>
        <p:txBody>
          <a:bodyPr>
            <a:normAutofit/>
          </a:bodyPr>
          <a:lstStyle/>
          <a:p>
            <a:pPr algn="ctr"/>
            <a:r>
              <a:rPr lang="fr-FR" sz="3600" b="1" dirty="0">
                <a:latin typeface="Arial Nova Cond Light" panose="020B0306020202020204" pitchFamily="34" charset="0"/>
              </a:rPr>
              <a:t>JOURNÉES DE RENCONTRE AVEC LES ÉTABLISSEMENTS PUBLICS DE COOPÉRATION INTERCOMMUNALE</a:t>
            </a:r>
            <a:br>
              <a:rPr lang="fr-FR" sz="3600" b="1" dirty="0">
                <a:latin typeface="Arial Nova Cond Light" panose="020B0306020202020204" pitchFamily="34" charset="0"/>
              </a:rPr>
            </a:br>
            <a:br>
              <a:rPr lang="fr-FR" sz="3600" b="1" dirty="0">
                <a:latin typeface="Arial Nova Cond Light" panose="020B0306020202020204" pitchFamily="34" charset="0"/>
              </a:rPr>
            </a:br>
            <a:r>
              <a:rPr lang="fr-FR" sz="1800" dirty="0">
                <a:latin typeface="Arial Nova Cond Light" panose="020B0306020202020204" pitchFamily="34" charset="0"/>
              </a:rPr>
              <a:t>RÉUNION DE TRAVAIL AVEC LES ADHÉRENTS DU SIREDOM</a:t>
            </a:r>
            <a:br>
              <a:rPr lang="fr-FR" sz="1800" dirty="0">
                <a:latin typeface="Arial Nova Cond Light" panose="020B0306020202020204" pitchFamily="34" charset="0"/>
              </a:rPr>
            </a:br>
            <a:endParaRPr lang="fr-FR" sz="3600" dirty="0">
              <a:latin typeface="Arial Nova Cond Light" panose="020B0306020202020204" pitchFamily="34" charset="0"/>
            </a:endParaRPr>
          </a:p>
        </p:txBody>
      </p:sp>
      <p:sp>
        <p:nvSpPr>
          <p:cNvPr id="3" name="Sous-titre 2">
            <a:extLst>
              <a:ext uri="{FF2B5EF4-FFF2-40B4-BE49-F238E27FC236}">
                <a16:creationId xmlns:a16="http://schemas.microsoft.com/office/drawing/2014/main" id="{3FB3FC85-E2F4-8710-E137-3AD0D02A62D7}"/>
              </a:ext>
            </a:extLst>
          </p:cNvPr>
          <p:cNvSpPr>
            <a:spLocks noGrp="1"/>
          </p:cNvSpPr>
          <p:nvPr>
            <p:ph type="subTitle" idx="1"/>
          </p:nvPr>
        </p:nvSpPr>
        <p:spPr>
          <a:xfrm>
            <a:off x="643466" y="4133135"/>
            <a:ext cx="10902016" cy="1454510"/>
          </a:xfrm>
          <a:effectLst>
            <a:outerShdw blurRad="50800" dist="38100" dir="2700000" algn="tl" rotWithShape="0">
              <a:prstClr val="black">
                <a:alpha val="40000"/>
              </a:prstClr>
            </a:outerShdw>
          </a:effectLst>
        </p:spPr>
        <p:txBody>
          <a:bodyPr>
            <a:normAutofit/>
          </a:bodyPr>
          <a:lstStyle/>
          <a:p>
            <a:pPr algn="ctr"/>
            <a:endParaRPr lang="fr-FR" sz="1800" b="1" dirty="0"/>
          </a:p>
          <a:p>
            <a:pPr algn="ctr"/>
            <a:r>
              <a:rPr lang="fr-FR" sz="1800" b="1" dirty="0"/>
              <a:t>Mardi 14 et VENDREDI 17 novembre 2023</a:t>
            </a:r>
          </a:p>
        </p:txBody>
      </p:sp>
      <p:cxnSp>
        <p:nvCxnSpPr>
          <p:cNvPr id="21" name="Straight Connector 20">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274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155400"/>
            <a:ext cx="10515600" cy="717055"/>
          </a:xfrm>
        </p:spPr>
        <p:txBody>
          <a:bodyPr>
            <a:normAutofit/>
          </a:bodyPr>
          <a:lstStyle/>
          <a:p>
            <a:r>
              <a:rPr lang="fr-FR" sz="4400" b="1" dirty="0">
                <a:latin typeface="Arial Nova Cond Light" panose="020B0306020202020204" pitchFamily="34" charset="0"/>
              </a:rPr>
              <a:t>Les contributions 2024</a:t>
            </a:r>
          </a:p>
        </p:txBody>
      </p:sp>
      <p:graphicFrame>
        <p:nvGraphicFramePr>
          <p:cNvPr id="4" name="Diagramme 3">
            <a:extLst>
              <a:ext uri="{FF2B5EF4-FFF2-40B4-BE49-F238E27FC236}">
                <a16:creationId xmlns:a16="http://schemas.microsoft.com/office/drawing/2014/main" id="{9AC2FD98-7B26-4565-0019-F8DA10A3798E}"/>
              </a:ext>
            </a:extLst>
          </p:cNvPr>
          <p:cNvGraphicFramePr/>
          <p:nvPr>
            <p:extLst>
              <p:ext uri="{D42A27DB-BD31-4B8C-83A1-F6EECF244321}">
                <p14:modId xmlns:p14="http://schemas.microsoft.com/office/powerpoint/2010/main" val="1484958565"/>
              </p:ext>
            </p:extLst>
          </p:nvPr>
        </p:nvGraphicFramePr>
        <p:xfrm>
          <a:off x="2817002" y="1021590"/>
          <a:ext cx="913058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e 7">
            <a:extLst>
              <a:ext uri="{FF2B5EF4-FFF2-40B4-BE49-F238E27FC236}">
                <a16:creationId xmlns:a16="http://schemas.microsoft.com/office/drawing/2014/main" id="{5940FB1D-E7CC-EC7B-70A3-F11EAE0D60B5}"/>
              </a:ext>
            </a:extLst>
          </p:cNvPr>
          <p:cNvGraphicFramePr/>
          <p:nvPr>
            <p:extLst>
              <p:ext uri="{D42A27DB-BD31-4B8C-83A1-F6EECF244321}">
                <p14:modId xmlns:p14="http://schemas.microsoft.com/office/powerpoint/2010/main" val="1576088348"/>
              </p:ext>
            </p:extLst>
          </p:nvPr>
        </p:nvGraphicFramePr>
        <p:xfrm>
          <a:off x="184032" y="1283933"/>
          <a:ext cx="2326255"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Espace réservé du contenu 2">
            <a:extLst>
              <a:ext uri="{FF2B5EF4-FFF2-40B4-BE49-F238E27FC236}">
                <a16:creationId xmlns:a16="http://schemas.microsoft.com/office/drawing/2014/main" id="{A64DFEE5-579B-073E-5E8D-518565103990}"/>
              </a:ext>
            </a:extLst>
          </p:cNvPr>
          <p:cNvSpPr>
            <a:spLocks noGrp="1"/>
          </p:cNvSpPr>
          <p:nvPr>
            <p:ph idx="1"/>
          </p:nvPr>
        </p:nvSpPr>
        <p:spPr>
          <a:xfrm>
            <a:off x="8479766" y="6440257"/>
            <a:ext cx="3467817" cy="403328"/>
          </a:xfrm>
        </p:spPr>
        <p:txBody>
          <a:bodyPr>
            <a:normAutofit lnSpcReduction="10000"/>
          </a:bodyPr>
          <a:lstStyle/>
          <a:p>
            <a:pPr marL="0" indent="0" algn="ctr">
              <a:spcBef>
                <a:spcPts val="0"/>
              </a:spcBef>
              <a:buNone/>
            </a:pPr>
            <a:r>
              <a:rPr lang="fr-FR" sz="1100" dirty="0">
                <a:latin typeface="Arial Nova Cond Light" panose="020B0306020202020204" pitchFamily="34" charset="0"/>
              </a:rPr>
              <a:t>Exploitation + 0,11 M€ / Transfert –0,03 M€ / Traitement +2,39 M€ / TGAP +0,69 M€ / Recettes +2,84 M€ (perte énergie et MPS)</a:t>
            </a:r>
          </a:p>
          <a:p>
            <a:pPr marL="0" indent="0" algn="ctr">
              <a:spcBef>
                <a:spcPts val="0"/>
              </a:spcBef>
              <a:buNone/>
            </a:pPr>
            <a:endParaRPr lang="fr-FR" sz="1100" dirty="0">
              <a:latin typeface="Arial Nova Cond Light" panose="020B0306020202020204" pitchFamily="34" charset="0"/>
            </a:endParaRPr>
          </a:p>
        </p:txBody>
      </p:sp>
      <p:sp>
        <p:nvSpPr>
          <p:cNvPr id="10" name="Espace réservé du contenu 2">
            <a:extLst>
              <a:ext uri="{FF2B5EF4-FFF2-40B4-BE49-F238E27FC236}">
                <a16:creationId xmlns:a16="http://schemas.microsoft.com/office/drawing/2014/main" id="{38076709-C8D8-ADF5-4DA9-7E7DC89C62AF}"/>
              </a:ext>
            </a:extLst>
          </p:cNvPr>
          <p:cNvSpPr txBox="1">
            <a:spLocks/>
          </p:cNvSpPr>
          <p:nvPr/>
        </p:nvSpPr>
        <p:spPr>
          <a:xfrm>
            <a:off x="8479766" y="793630"/>
            <a:ext cx="3536830" cy="31741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r-FR" sz="1100" dirty="0">
                <a:latin typeface="Arial Nova Cond Light" panose="020B0306020202020204" pitchFamily="34" charset="0"/>
              </a:rPr>
              <a:t>Prévention +0,02 M€ / Pré-collecte -0,26 M€ / Collecte -1,39 M€</a:t>
            </a:r>
          </a:p>
          <a:p>
            <a:pPr marL="0" indent="0" algn="ctr">
              <a:spcBef>
                <a:spcPts val="0"/>
              </a:spcBef>
              <a:buFont typeface="Arial" panose="020B0604020202020204" pitchFamily="34" charset="0"/>
              <a:buNone/>
            </a:pPr>
            <a:endParaRPr lang="fr-FR" sz="1100" dirty="0">
              <a:latin typeface="Arial Nova Cond Light" panose="020B0306020202020204" pitchFamily="34" charset="0"/>
            </a:endParaRPr>
          </a:p>
        </p:txBody>
      </p:sp>
      <p:sp>
        <p:nvSpPr>
          <p:cNvPr id="11" name="Espace réservé du contenu 2">
            <a:extLst>
              <a:ext uri="{FF2B5EF4-FFF2-40B4-BE49-F238E27FC236}">
                <a16:creationId xmlns:a16="http://schemas.microsoft.com/office/drawing/2014/main" id="{E6AF606F-9062-D1E6-AD60-99EEEAFB6729}"/>
              </a:ext>
            </a:extLst>
          </p:cNvPr>
          <p:cNvSpPr txBox="1">
            <a:spLocks/>
          </p:cNvSpPr>
          <p:nvPr/>
        </p:nvSpPr>
        <p:spPr>
          <a:xfrm>
            <a:off x="2656936" y="6387728"/>
            <a:ext cx="3735238" cy="40332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r-FR" sz="1100" dirty="0">
                <a:latin typeface="Arial Nova Cond Light" panose="020B0306020202020204" pitchFamily="34" charset="0"/>
              </a:rPr>
              <a:t>Exploitation +3,74 M€ (+3,6 d’investissements) / Transport -2,2 M€ / Traitement -2,5 M€ / TGAP -1,3M€ / Recettes +1,9 M€ (principalement perte sur les pro)</a:t>
            </a:r>
          </a:p>
          <a:p>
            <a:pPr marL="0" indent="0" algn="ctr">
              <a:spcBef>
                <a:spcPts val="0"/>
              </a:spcBef>
              <a:buFont typeface="Arial" panose="020B0604020202020204" pitchFamily="34" charset="0"/>
              <a:buNone/>
            </a:pPr>
            <a:endParaRPr lang="fr-FR" sz="1100" dirty="0">
              <a:latin typeface="Arial Nova Cond Light" panose="020B0306020202020204" pitchFamily="34" charset="0"/>
            </a:endParaRPr>
          </a:p>
        </p:txBody>
      </p:sp>
      <p:pic>
        <p:nvPicPr>
          <p:cNvPr id="3" name="Image 2">
            <a:extLst>
              <a:ext uri="{FF2B5EF4-FFF2-40B4-BE49-F238E27FC236}">
                <a16:creationId xmlns:a16="http://schemas.microsoft.com/office/drawing/2014/main" id="{2B5D0292-D0CA-7E29-0123-A23BE2D1FB7A}"/>
              </a:ext>
            </a:extLst>
          </p:cNvPr>
          <p:cNvPicPr>
            <a:picLocks noChangeAspect="1"/>
          </p:cNvPicPr>
          <p:nvPr/>
        </p:nvPicPr>
        <p:blipFill>
          <a:blip r:embed="rId12"/>
          <a:stretch>
            <a:fillRect/>
          </a:stretch>
        </p:blipFill>
        <p:spPr>
          <a:xfrm>
            <a:off x="395375" y="4713570"/>
            <a:ext cx="521755" cy="323349"/>
          </a:xfrm>
          <a:prstGeom prst="rect">
            <a:avLst/>
          </a:prstGeom>
        </p:spPr>
      </p:pic>
      <p:pic>
        <p:nvPicPr>
          <p:cNvPr id="5" name="Image 4">
            <a:extLst>
              <a:ext uri="{FF2B5EF4-FFF2-40B4-BE49-F238E27FC236}">
                <a16:creationId xmlns:a16="http://schemas.microsoft.com/office/drawing/2014/main" id="{F8F4AE7C-36BF-8D97-1E07-11EE54AE3DF7}"/>
              </a:ext>
            </a:extLst>
          </p:cNvPr>
          <p:cNvPicPr>
            <a:picLocks noChangeAspect="1"/>
          </p:cNvPicPr>
          <p:nvPr/>
        </p:nvPicPr>
        <p:blipFill>
          <a:blip r:embed="rId12"/>
          <a:stretch>
            <a:fillRect/>
          </a:stretch>
        </p:blipFill>
        <p:spPr>
          <a:xfrm>
            <a:off x="395374" y="3569248"/>
            <a:ext cx="521755" cy="323349"/>
          </a:xfrm>
          <a:prstGeom prst="rect">
            <a:avLst/>
          </a:prstGeom>
        </p:spPr>
      </p:pic>
      <p:pic>
        <p:nvPicPr>
          <p:cNvPr id="7" name="Image 6">
            <a:extLst>
              <a:ext uri="{FF2B5EF4-FFF2-40B4-BE49-F238E27FC236}">
                <a16:creationId xmlns:a16="http://schemas.microsoft.com/office/drawing/2014/main" id="{E7AC4947-A003-41B7-78DB-C3A7932C059B}"/>
              </a:ext>
            </a:extLst>
          </p:cNvPr>
          <p:cNvPicPr>
            <a:picLocks noChangeAspect="1"/>
          </p:cNvPicPr>
          <p:nvPr/>
        </p:nvPicPr>
        <p:blipFill>
          <a:blip r:embed="rId13">
            <a:duotone>
              <a:prstClr val="black"/>
              <a:schemeClr val="accent5">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Lst>
          </a:blip>
          <a:stretch>
            <a:fillRect/>
          </a:stretch>
        </p:blipFill>
        <p:spPr>
          <a:xfrm>
            <a:off x="244417" y="2358439"/>
            <a:ext cx="825109" cy="297922"/>
          </a:xfrm>
          <a:prstGeom prst="rect">
            <a:avLst/>
          </a:prstGeom>
        </p:spPr>
      </p:pic>
      <p:pic>
        <p:nvPicPr>
          <p:cNvPr id="16" name="Image 15" descr="Download Factory HQ Image Free PNG HQ PNG Image | FreePNGImg">
            <a:extLst>
              <a:ext uri="{FF2B5EF4-FFF2-40B4-BE49-F238E27FC236}">
                <a16:creationId xmlns:a16="http://schemas.microsoft.com/office/drawing/2014/main" id="{88A62EC0-D38A-6015-18E3-D9F1032879F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00381" y="5607171"/>
            <a:ext cx="633222" cy="76445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descr="Truck clipart green pictures on Cliparts Pub 2020! 🔝">
            <a:extLst>
              <a:ext uri="{FF2B5EF4-FFF2-40B4-BE49-F238E27FC236}">
                <a16:creationId xmlns:a16="http://schemas.microsoft.com/office/drawing/2014/main" id="{1FD082B0-5268-4EC3-BA70-3FD202445168}"/>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951562" y="5719392"/>
            <a:ext cx="971457" cy="635074"/>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descr="Valmalix – Comércio e Compra de Sucatas e Metais">
            <a:extLst>
              <a:ext uri="{FF2B5EF4-FFF2-40B4-BE49-F238E27FC236}">
                <a16:creationId xmlns:a16="http://schemas.microsoft.com/office/drawing/2014/main" id="{6092F4CB-EB1F-CAC5-C4D0-1930B80DF66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000540" y="1091425"/>
            <a:ext cx="565817" cy="942728"/>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descr="Une image contenant personne, habits, illustration, dessin humoristique&#10;&#10;Description générée automatiquement">
            <a:extLst>
              <a:ext uri="{FF2B5EF4-FFF2-40B4-BE49-F238E27FC236}">
                <a16:creationId xmlns:a16="http://schemas.microsoft.com/office/drawing/2014/main" id="{2E8E77B5-DF48-C5AE-538B-ED8F8A45C7F4}"/>
              </a:ext>
            </a:extLst>
          </p:cNvPr>
          <p:cNvPicPr>
            <a:picLocks noChangeAspect="1"/>
          </p:cNvPicPr>
          <p:nvPr/>
        </p:nvPicPr>
        <p:blipFill>
          <a:blip r:embed="rId19"/>
          <a:stretch>
            <a:fillRect/>
          </a:stretch>
        </p:blipFill>
        <p:spPr>
          <a:xfrm>
            <a:off x="5271927" y="1111046"/>
            <a:ext cx="752915" cy="587454"/>
          </a:xfrm>
          <a:prstGeom prst="rect">
            <a:avLst/>
          </a:prstGeom>
        </p:spPr>
      </p:pic>
      <p:pic>
        <p:nvPicPr>
          <p:cNvPr id="21" name="Image 20">
            <a:extLst>
              <a:ext uri="{FF2B5EF4-FFF2-40B4-BE49-F238E27FC236}">
                <a16:creationId xmlns:a16="http://schemas.microsoft.com/office/drawing/2014/main" id="{1EDB2C6B-36DF-F020-8E07-10DF6C4F2784}"/>
              </a:ext>
            </a:extLst>
          </p:cNvPr>
          <p:cNvPicPr>
            <a:picLocks noChangeAspect="1"/>
          </p:cNvPicPr>
          <p:nvPr/>
        </p:nvPicPr>
        <p:blipFill>
          <a:blip r:embed="rId20"/>
          <a:stretch>
            <a:fillRect/>
          </a:stretch>
        </p:blipFill>
        <p:spPr>
          <a:xfrm>
            <a:off x="375711" y="5839230"/>
            <a:ext cx="542418" cy="549031"/>
          </a:xfrm>
          <a:prstGeom prst="rect">
            <a:avLst/>
          </a:prstGeom>
        </p:spPr>
      </p:pic>
    </p:spTree>
    <p:extLst>
      <p:ext uri="{BB962C8B-B14F-4D97-AF65-F5344CB8AC3E}">
        <p14:creationId xmlns:p14="http://schemas.microsoft.com/office/powerpoint/2010/main" val="2060191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C777BBD-C42C-46C6-8D2D-BD2F9613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3" descr="Rouleaux de plans">
            <a:extLst>
              <a:ext uri="{FF2B5EF4-FFF2-40B4-BE49-F238E27FC236}">
                <a16:creationId xmlns:a16="http://schemas.microsoft.com/office/drawing/2014/main" id="{5CB85F0A-E3B5-DD6D-9C8D-7A3B7C24E175}"/>
              </a:ext>
            </a:extLst>
          </p:cNvPr>
          <p:cNvPicPr>
            <a:picLocks noChangeAspect="1"/>
          </p:cNvPicPr>
          <p:nvPr/>
        </p:nvPicPr>
        <p:blipFill rotWithShape="1">
          <a:blip r:embed="rId2"/>
          <a:srcRect t="2717" b="13014"/>
          <a:stretch/>
        </p:blipFill>
        <p:spPr>
          <a:xfrm>
            <a:off x="20" y="10"/>
            <a:ext cx="12191980" cy="6857990"/>
          </a:xfrm>
          <a:prstGeom prst="rect">
            <a:avLst/>
          </a:prstGeom>
        </p:spPr>
      </p:pic>
      <p:sp>
        <p:nvSpPr>
          <p:cNvPr id="45" name="Graphic 1">
            <a:extLst>
              <a:ext uri="{FF2B5EF4-FFF2-40B4-BE49-F238E27FC236}">
                <a16:creationId xmlns:a16="http://schemas.microsoft.com/office/drawing/2014/main" id="{721F817A-BF7E-440D-B296-66D86EDB0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tx1">
              <a:alpha val="89000"/>
            </a:schemeClr>
          </a:solidFill>
          <a:ln w="32707" cap="flat">
            <a:noFill/>
            <a:prstDash val="solid"/>
            <a:miter/>
          </a:ln>
          <a:effectLst/>
        </p:spPr>
        <p:txBody>
          <a:bodyPr rtlCol="0" anchor="ctr"/>
          <a:lstStyle/>
          <a:p>
            <a:endParaRPr lang="en-US" dirty="0"/>
          </a:p>
        </p:txBody>
      </p:sp>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3204376" y="1720079"/>
            <a:ext cx="5861106" cy="1406070"/>
          </a:xfrm>
        </p:spPr>
        <p:txBody>
          <a:bodyPr anchor="b">
            <a:normAutofit/>
          </a:bodyPr>
          <a:lstStyle/>
          <a:p>
            <a:r>
              <a:rPr lang="fr-FR" b="1">
                <a:solidFill>
                  <a:schemeClr val="bg1"/>
                </a:solidFill>
                <a:latin typeface="Arial Nova Cond Light" panose="020B0306020202020204" pitchFamily="34" charset="0"/>
              </a:rPr>
              <a:t>Bilan sur les déchèteries</a:t>
            </a:r>
            <a:br>
              <a:rPr lang="fr-FR" b="1">
                <a:solidFill>
                  <a:schemeClr val="bg1"/>
                </a:solidFill>
                <a:latin typeface="Arial Nova Cond Light" panose="020B0306020202020204" pitchFamily="34" charset="0"/>
              </a:rPr>
            </a:br>
            <a:endParaRPr lang="fr-FR" b="1">
              <a:solidFill>
                <a:schemeClr val="bg1"/>
              </a:solidFill>
              <a:latin typeface="Arial Nova Cond Light" panose="020B0306020202020204" pitchFamily="34" charset="0"/>
            </a:endParaRP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3204374" y="3315553"/>
            <a:ext cx="5861107" cy="1868697"/>
          </a:xfrm>
        </p:spPr>
        <p:txBody>
          <a:bodyPr>
            <a:normAutofit fontScale="92500" lnSpcReduction="20000"/>
          </a:bodyPr>
          <a:lstStyle/>
          <a:p>
            <a:pPr marL="0" indent="0">
              <a:spcBef>
                <a:spcPts val="0"/>
              </a:spcBef>
              <a:spcAft>
                <a:spcPts val="600"/>
              </a:spcAft>
              <a:buNone/>
            </a:pPr>
            <a:r>
              <a:rPr lang="fr-FR" sz="2000" b="1" dirty="0">
                <a:solidFill>
                  <a:schemeClr val="bg1"/>
                </a:solidFill>
                <a:effectLst>
                  <a:outerShdw blurRad="38100" dist="38100" dir="2700000" algn="tl">
                    <a:srgbClr val="000000">
                      <a:alpha val="43137"/>
                    </a:srgbClr>
                  </a:outerShdw>
                </a:effectLst>
                <a:latin typeface="Arial Nova Cond Light" panose="020B0306020202020204" pitchFamily="34" charset="0"/>
              </a:rPr>
              <a:t>Gestion du bas de quai : Les tonnages, le coût du transport et du traitement</a:t>
            </a:r>
          </a:p>
          <a:p>
            <a:pPr marL="0" indent="0">
              <a:spcBef>
                <a:spcPts val="0"/>
              </a:spcBef>
              <a:spcAft>
                <a:spcPts val="600"/>
              </a:spcAft>
              <a:buNone/>
            </a:pPr>
            <a:endParaRPr lang="fr-FR" sz="2000" b="1" dirty="0">
              <a:solidFill>
                <a:schemeClr val="bg1"/>
              </a:solidFill>
              <a:effectLst>
                <a:outerShdw blurRad="38100" dist="38100" dir="2700000" algn="tl">
                  <a:srgbClr val="000000">
                    <a:alpha val="43137"/>
                  </a:srgbClr>
                </a:outerShdw>
              </a:effectLst>
              <a:latin typeface="Arial Nova Cond Light" panose="020B0306020202020204" pitchFamily="34" charset="0"/>
            </a:endParaRPr>
          </a:p>
          <a:p>
            <a:pPr marL="0" indent="0">
              <a:spcBef>
                <a:spcPts val="0"/>
              </a:spcBef>
              <a:spcAft>
                <a:spcPts val="600"/>
              </a:spcAft>
              <a:buNone/>
            </a:pPr>
            <a:r>
              <a:rPr lang="fr-FR" sz="2000" b="1" dirty="0">
                <a:solidFill>
                  <a:schemeClr val="bg1"/>
                </a:solidFill>
                <a:effectLst>
                  <a:outerShdw blurRad="38100" dist="38100" dir="2700000" algn="tl">
                    <a:srgbClr val="000000">
                      <a:alpha val="43137"/>
                    </a:srgbClr>
                  </a:outerShdw>
                </a:effectLst>
                <a:latin typeface="Arial Nova Cond Light" panose="020B0306020202020204" pitchFamily="34" charset="0"/>
              </a:rPr>
              <a:t>Gestion des « Professionnels »</a:t>
            </a:r>
          </a:p>
          <a:p>
            <a:pPr marL="0" indent="0">
              <a:spcBef>
                <a:spcPts val="0"/>
              </a:spcBef>
              <a:spcAft>
                <a:spcPts val="600"/>
              </a:spcAft>
              <a:buNone/>
            </a:pPr>
            <a:endParaRPr lang="fr-FR" sz="2000" b="1" dirty="0">
              <a:solidFill>
                <a:schemeClr val="bg1"/>
              </a:solidFill>
              <a:effectLst>
                <a:outerShdw blurRad="38100" dist="38100" dir="2700000" algn="tl">
                  <a:srgbClr val="000000">
                    <a:alpha val="43137"/>
                  </a:srgbClr>
                </a:outerShdw>
              </a:effectLst>
              <a:latin typeface="Arial Nova Cond Light" panose="020B0306020202020204" pitchFamily="34" charset="0"/>
            </a:endParaRPr>
          </a:p>
          <a:p>
            <a:pPr marL="0" indent="0">
              <a:spcBef>
                <a:spcPts val="0"/>
              </a:spcBef>
              <a:spcAft>
                <a:spcPts val="600"/>
              </a:spcAft>
              <a:buNone/>
            </a:pPr>
            <a:r>
              <a:rPr lang="fr-FR" sz="2000" b="1" dirty="0">
                <a:solidFill>
                  <a:schemeClr val="bg1"/>
                </a:solidFill>
                <a:effectLst>
                  <a:outerShdw blurRad="38100" dist="38100" dir="2700000" algn="tl">
                    <a:srgbClr val="000000">
                      <a:alpha val="43137"/>
                    </a:srgbClr>
                  </a:outerShdw>
                </a:effectLst>
                <a:latin typeface="Arial Nova Cond Light" panose="020B0306020202020204" pitchFamily="34" charset="0"/>
              </a:rPr>
              <a:t>Point sur les investissements</a:t>
            </a:r>
          </a:p>
          <a:p>
            <a:pPr marL="0" indent="0">
              <a:spcBef>
                <a:spcPts val="0"/>
              </a:spcBef>
              <a:spcAft>
                <a:spcPts val="600"/>
              </a:spcAft>
              <a:buNone/>
            </a:pPr>
            <a:endParaRPr lang="fr-FR" sz="2000" b="1" dirty="0">
              <a:solidFill>
                <a:schemeClr val="bg1"/>
              </a:solidFill>
              <a:effectLst>
                <a:outerShdw blurRad="38100" dist="38100" dir="2700000" algn="tl">
                  <a:srgbClr val="000000">
                    <a:alpha val="43137"/>
                  </a:srgbClr>
                </a:outerShdw>
              </a:effectLst>
              <a:latin typeface="Arial Nova Cond Light" panose="020B0306020202020204" pitchFamily="34" charset="0"/>
            </a:endParaRPr>
          </a:p>
          <a:p>
            <a:pPr marL="0" indent="0">
              <a:spcBef>
                <a:spcPts val="0"/>
              </a:spcBef>
              <a:spcAft>
                <a:spcPts val="600"/>
              </a:spcAft>
              <a:buNone/>
            </a:pPr>
            <a:endParaRPr lang="fr-FR" sz="2000" b="1" dirty="0">
              <a:solidFill>
                <a:schemeClr val="bg1"/>
              </a:solidFill>
              <a:effectLst>
                <a:outerShdw blurRad="38100" dist="38100" dir="2700000" algn="tl">
                  <a:srgbClr val="000000">
                    <a:alpha val="43137"/>
                  </a:srgbClr>
                </a:outerShdw>
              </a:effectLst>
              <a:latin typeface="Arial Nova Cond Light" panose="020B0306020202020204" pitchFamily="34" charset="0"/>
            </a:endParaRPr>
          </a:p>
          <a:p>
            <a:pPr marL="0" indent="0">
              <a:spcBef>
                <a:spcPts val="0"/>
              </a:spcBef>
              <a:spcAft>
                <a:spcPts val="600"/>
              </a:spcAft>
              <a:buNone/>
            </a:pPr>
            <a:endParaRPr lang="fr-FR" sz="2000" b="1" dirty="0">
              <a:solidFill>
                <a:schemeClr val="bg1"/>
              </a:solidFill>
              <a:effectLst>
                <a:outerShdw blurRad="38100" dist="38100" dir="2700000" algn="tl">
                  <a:srgbClr val="000000">
                    <a:alpha val="43137"/>
                  </a:srgbClr>
                </a:outerShdw>
              </a:effectLst>
              <a:latin typeface="Arial Nova Cond Light" panose="020B0306020202020204" pitchFamily="34" charset="0"/>
            </a:endParaRPr>
          </a:p>
          <a:p>
            <a:pPr marL="0" indent="0">
              <a:spcBef>
                <a:spcPts val="0"/>
              </a:spcBef>
              <a:spcAft>
                <a:spcPts val="600"/>
              </a:spcAft>
              <a:buNone/>
            </a:pPr>
            <a:endParaRPr lang="fr-FR" sz="2000" b="1" dirty="0">
              <a:solidFill>
                <a:schemeClr val="bg1"/>
              </a:solidFill>
              <a:effectLst>
                <a:outerShdw blurRad="38100" dist="38100" dir="2700000" algn="tl">
                  <a:srgbClr val="000000">
                    <a:alpha val="43137"/>
                  </a:srgbClr>
                </a:outerShdw>
              </a:effectLst>
              <a:latin typeface="Arial Nova Cond Light" panose="020B0306020202020204" pitchFamily="34" charset="0"/>
            </a:endParaRPr>
          </a:p>
          <a:p>
            <a:pPr marL="0" indent="0">
              <a:spcBef>
                <a:spcPts val="0"/>
              </a:spcBef>
              <a:spcAft>
                <a:spcPts val="600"/>
              </a:spcAft>
              <a:buNone/>
            </a:pPr>
            <a:endParaRPr lang="fr-FR" sz="2000" b="1" dirty="0">
              <a:solidFill>
                <a:schemeClr val="bg1"/>
              </a:solidFill>
              <a:effectLst>
                <a:outerShdw blurRad="38100" dist="38100" dir="2700000" algn="tl">
                  <a:srgbClr val="000000">
                    <a:alpha val="43137"/>
                  </a:srgbClr>
                </a:outerShdw>
              </a:effectLst>
              <a:latin typeface="Arial Nova Cond Light" panose="020B0306020202020204" pitchFamily="34" charset="0"/>
            </a:endParaRPr>
          </a:p>
        </p:txBody>
      </p:sp>
    </p:spTree>
    <p:extLst>
      <p:ext uri="{BB962C8B-B14F-4D97-AF65-F5344CB8AC3E}">
        <p14:creationId xmlns:p14="http://schemas.microsoft.com/office/powerpoint/2010/main" val="1085726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155400"/>
            <a:ext cx="10515600" cy="717055"/>
          </a:xfrm>
        </p:spPr>
        <p:txBody>
          <a:bodyPr>
            <a:normAutofit/>
          </a:bodyPr>
          <a:lstStyle/>
          <a:p>
            <a:r>
              <a:rPr lang="fr-FR" sz="4400" b="1" dirty="0">
                <a:latin typeface="Arial Nova Cond Light" panose="020B0306020202020204" pitchFamily="34" charset="0"/>
              </a:rPr>
              <a:t>Bilan sur les déchèteries – Bas de quai</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0" y="852580"/>
            <a:ext cx="12192000" cy="717055"/>
          </a:xfrm>
        </p:spPr>
        <p:txBody>
          <a:bodyPr>
            <a:normAutofit/>
          </a:bodyPr>
          <a:lstStyle/>
          <a:p>
            <a:pPr marL="0" indent="0">
              <a:spcBef>
                <a:spcPts val="0"/>
              </a:spcBef>
              <a:buNone/>
            </a:pPr>
            <a:r>
              <a:rPr lang="fr-FR" sz="1800" b="1" dirty="0">
                <a:solidFill>
                  <a:srgbClr val="00B050"/>
                </a:solidFill>
                <a:effectLst>
                  <a:outerShdw blurRad="38100" dist="38100" dir="2700000" algn="tl">
                    <a:srgbClr val="000000">
                      <a:alpha val="43137"/>
                    </a:srgbClr>
                  </a:outerShdw>
                </a:effectLst>
                <a:latin typeface="Arial Nova Cond Light" panose="020B0306020202020204" pitchFamily="34" charset="0"/>
              </a:rPr>
              <a:t>Baisse </a:t>
            </a:r>
            <a:r>
              <a:rPr lang="fr-FR" sz="1800" b="1" dirty="0">
                <a:effectLst>
                  <a:outerShdw blurRad="38100" dist="38100" dir="2700000" algn="tl">
                    <a:srgbClr val="000000">
                      <a:alpha val="43137"/>
                    </a:srgbClr>
                  </a:outerShdw>
                </a:effectLst>
                <a:latin typeface="Arial Nova Cond Light" panose="020B0306020202020204" pitchFamily="34" charset="0"/>
              </a:rPr>
              <a:t>de</a:t>
            </a:r>
            <a:r>
              <a:rPr lang="fr-FR" sz="1800" b="1" dirty="0">
                <a:solidFill>
                  <a:srgbClr val="00B050"/>
                </a:solidFill>
                <a:effectLst>
                  <a:outerShdw blurRad="38100" dist="38100" dir="2700000" algn="tl">
                    <a:srgbClr val="000000">
                      <a:alpha val="43137"/>
                    </a:srgbClr>
                  </a:outerShdw>
                </a:effectLst>
                <a:latin typeface="Arial Nova Cond Light" panose="020B0306020202020204" pitchFamily="34" charset="0"/>
              </a:rPr>
              <a:t> </a:t>
            </a:r>
            <a:r>
              <a:rPr lang="fr-FR" sz="1800" b="1" dirty="0">
                <a:solidFill>
                  <a:srgbClr val="FF0000"/>
                </a:solidFill>
                <a:effectLst>
                  <a:outerShdw blurRad="38100" dist="38100" dir="2700000" algn="tl">
                    <a:srgbClr val="000000">
                      <a:alpha val="43137"/>
                    </a:srgbClr>
                  </a:outerShdw>
                </a:effectLst>
                <a:latin typeface="Arial Nova Cond Light" panose="020B0306020202020204" pitchFamily="34" charset="0"/>
              </a:rPr>
              <a:t>-30% </a:t>
            </a:r>
            <a:r>
              <a:rPr lang="fr-FR" sz="1800" b="1" dirty="0">
                <a:solidFill>
                  <a:srgbClr val="00B050"/>
                </a:solidFill>
                <a:effectLst>
                  <a:outerShdw blurRad="38100" dist="38100" dir="2700000" algn="tl">
                    <a:srgbClr val="000000">
                      <a:alpha val="43137"/>
                    </a:srgbClr>
                  </a:outerShdw>
                </a:effectLst>
                <a:latin typeface="Arial Nova Cond Light" panose="020B0306020202020204" pitchFamily="34" charset="0"/>
              </a:rPr>
              <a:t>des tonnages </a:t>
            </a:r>
            <a:r>
              <a:rPr lang="fr-FR" sz="1800" b="1" dirty="0">
                <a:effectLst>
                  <a:outerShdw blurRad="38100" dist="38100" dir="2700000" algn="tl">
                    <a:srgbClr val="000000">
                      <a:alpha val="43137"/>
                    </a:srgbClr>
                  </a:outerShdw>
                </a:effectLst>
                <a:latin typeface="Arial Nova Cond Light" panose="020B0306020202020204" pitchFamily="34" charset="0"/>
              </a:rPr>
              <a:t>soit </a:t>
            </a:r>
            <a:r>
              <a:rPr lang="fr-FR" sz="1800" b="1" dirty="0">
                <a:solidFill>
                  <a:srgbClr val="FF0000"/>
                </a:solidFill>
                <a:effectLst>
                  <a:outerShdw blurRad="38100" dist="38100" dir="2700000" algn="tl">
                    <a:srgbClr val="000000">
                      <a:alpha val="43137"/>
                    </a:srgbClr>
                  </a:outerShdw>
                </a:effectLst>
                <a:latin typeface="Arial Nova Cond Light" panose="020B0306020202020204" pitchFamily="34" charset="0"/>
              </a:rPr>
              <a:t>– 34 499 tonnes </a:t>
            </a:r>
            <a:r>
              <a:rPr lang="fr-FR" sz="1800" b="1" dirty="0">
                <a:effectLst>
                  <a:outerShdw blurRad="38100" dist="38100" dir="2700000" algn="tl">
                    <a:srgbClr val="000000">
                      <a:alpha val="43137"/>
                    </a:srgbClr>
                  </a:outerShdw>
                </a:effectLst>
                <a:latin typeface="Arial Nova Cond Light" panose="020B0306020202020204" pitchFamily="34" charset="0"/>
              </a:rPr>
              <a:t>sur l’ensemble des déchets sur les 9 mois de 2023</a:t>
            </a:r>
          </a:p>
          <a:p>
            <a:pPr marL="0" indent="0">
              <a:spcBef>
                <a:spcPts val="0"/>
              </a:spcBef>
              <a:buNone/>
            </a:pPr>
            <a:r>
              <a:rPr lang="fr-FR" sz="1800" dirty="0">
                <a:latin typeface="Arial Nova Cond Light" panose="020B0306020202020204" pitchFamily="34" charset="0"/>
              </a:rPr>
              <a:t>Le déchet enfouissable n’est plus le déchet le plus important (</a:t>
            </a:r>
            <a:r>
              <a:rPr lang="fr-FR" sz="1600" i="1" dirty="0">
                <a:latin typeface="Arial Nova Cond Light" panose="020B0306020202020204" pitchFamily="34" charset="0"/>
              </a:rPr>
              <a:t>4</a:t>
            </a:r>
            <a:r>
              <a:rPr lang="fr-FR" sz="1600" i="1" baseline="30000" dirty="0">
                <a:latin typeface="Arial Nova Cond Light" panose="020B0306020202020204" pitchFamily="34" charset="0"/>
              </a:rPr>
              <a:t>ème</a:t>
            </a:r>
            <a:r>
              <a:rPr lang="fr-FR" sz="1600" i="1" dirty="0">
                <a:latin typeface="Arial Nova Cond Light" panose="020B0306020202020204" pitchFamily="34" charset="0"/>
              </a:rPr>
              <a:t> position</a:t>
            </a:r>
            <a:r>
              <a:rPr lang="fr-FR" sz="1800" dirty="0">
                <a:latin typeface="Arial Nova Cond Light" panose="020B0306020202020204" pitchFamily="34" charset="0"/>
              </a:rPr>
              <a:t>).</a:t>
            </a:r>
          </a:p>
        </p:txBody>
      </p:sp>
      <p:pic>
        <p:nvPicPr>
          <p:cNvPr id="13" name="Image 12">
            <a:extLst>
              <a:ext uri="{FF2B5EF4-FFF2-40B4-BE49-F238E27FC236}">
                <a16:creationId xmlns:a16="http://schemas.microsoft.com/office/drawing/2014/main" id="{EC122086-759C-5038-6A38-A027B1B2DEE9}"/>
              </a:ext>
            </a:extLst>
          </p:cNvPr>
          <p:cNvPicPr>
            <a:picLocks noChangeAspect="1"/>
          </p:cNvPicPr>
          <p:nvPr/>
        </p:nvPicPr>
        <p:blipFill>
          <a:blip r:embed="rId2"/>
          <a:stretch>
            <a:fillRect/>
          </a:stretch>
        </p:blipFill>
        <p:spPr>
          <a:xfrm>
            <a:off x="0" y="1659156"/>
            <a:ext cx="12192000" cy="4939280"/>
          </a:xfrm>
          <a:prstGeom prst="rect">
            <a:avLst/>
          </a:prstGeom>
        </p:spPr>
      </p:pic>
    </p:spTree>
    <p:extLst>
      <p:ext uri="{BB962C8B-B14F-4D97-AF65-F5344CB8AC3E}">
        <p14:creationId xmlns:p14="http://schemas.microsoft.com/office/powerpoint/2010/main" val="285300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155400"/>
            <a:ext cx="10515600" cy="717055"/>
          </a:xfrm>
        </p:spPr>
        <p:txBody>
          <a:bodyPr>
            <a:normAutofit/>
          </a:bodyPr>
          <a:lstStyle/>
          <a:p>
            <a:r>
              <a:rPr lang="fr-FR" sz="4400" b="1" dirty="0">
                <a:latin typeface="Arial Nova Cond Light" panose="020B0306020202020204" pitchFamily="34" charset="0"/>
              </a:rPr>
              <a:t>Bilan sur les déchèteries – Bas de quai</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0" y="852580"/>
            <a:ext cx="12192000" cy="717055"/>
          </a:xfrm>
        </p:spPr>
        <p:txBody>
          <a:bodyPr>
            <a:normAutofit/>
          </a:bodyPr>
          <a:lstStyle/>
          <a:p>
            <a:pPr marL="0" indent="0">
              <a:spcBef>
                <a:spcPts val="0"/>
              </a:spcBef>
              <a:buNone/>
            </a:pPr>
            <a:r>
              <a:rPr lang="fr-FR" sz="1800" b="1" dirty="0">
                <a:effectLst>
                  <a:outerShdw blurRad="38100" dist="38100" dir="2700000" algn="tl">
                    <a:srgbClr val="000000">
                      <a:alpha val="43137"/>
                    </a:srgbClr>
                  </a:outerShdw>
                </a:effectLst>
                <a:latin typeface="Arial Nova Cond Light" panose="020B0306020202020204" pitchFamily="34" charset="0"/>
              </a:rPr>
              <a:t>Ce qui représente une </a:t>
            </a:r>
            <a:r>
              <a:rPr lang="fr-FR" sz="1800" b="1" dirty="0">
                <a:solidFill>
                  <a:srgbClr val="00B050"/>
                </a:solidFill>
                <a:effectLst>
                  <a:outerShdw blurRad="38100" dist="38100" dir="2700000" algn="tl">
                    <a:srgbClr val="000000">
                      <a:alpha val="43137"/>
                    </a:srgbClr>
                  </a:outerShdw>
                </a:effectLst>
                <a:latin typeface="Arial Nova Cond Light" panose="020B0306020202020204" pitchFamily="34" charset="0"/>
              </a:rPr>
              <a:t>baisse </a:t>
            </a:r>
            <a:r>
              <a:rPr lang="fr-FR" sz="1800" b="1" dirty="0">
                <a:effectLst>
                  <a:outerShdw blurRad="38100" dist="38100" dir="2700000" algn="tl">
                    <a:srgbClr val="000000">
                      <a:alpha val="43137"/>
                    </a:srgbClr>
                  </a:outerShdw>
                </a:effectLst>
                <a:latin typeface="Arial Nova Cond Light" panose="020B0306020202020204" pitchFamily="34" charset="0"/>
              </a:rPr>
              <a:t>de</a:t>
            </a:r>
            <a:r>
              <a:rPr lang="fr-FR" sz="1800" b="1" dirty="0">
                <a:solidFill>
                  <a:srgbClr val="00B050"/>
                </a:solidFill>
                <a:effectLst>
                  <a:outerShdw blurRad="38100" dist="38100" dir="2700000" algn="tl">
                    <a:srgbClr val="000000">
                      <a:alpha val="43137"/>
                    </a:srgbClr>
                  </a:outerShdw>
                </a:effectLst>
                <a:latin typeface="Arial Nova Cond Light" panose="020B0306020202020204" pitchFamily="34" charset="0"/>
              </a:rPr>
              <a:t> </a:t>
            </a:r>
            <a:r>
              <a:rPr lang="fr-FR" sz="1800" b="1" dirty="0">
                <a:solidFill>
                  <a:srgbClr val="FF0000"/>
                </a:solidFill>
                <a:effectLst>
                  <a:outerShdw blurRad="38100" dist="38100" dir="2700000" algn="tl">
                    <a:srgbClr val="000000">
                      <a:alpha val="43137"/>
                    </a:srgbClr>
                  </a:outerShdw>
                </a:effectLst>
                <a:latin typeface="Arial Nova Cond Light" panose="020B0306020202020204" pitchFamily="34" charset="0"/>
              </a:rPr>
              <a:t>-1 060 015 euros HT </a:t>
            </a:r>
            <a:r>
              <a:rPr lang="fr-FR" sz="1800" b="1" dirty="0">
                <a:effectLst>
                  <a:outerShdw blurRad="38100" dist="38100" dir="2700000" algn="tl">
                    <a:srgbClr val="000000">
                      <a:alpha val="43137"/>
                    </a:srgbClr>
                  </a:outerShdw>
                </a:effectLst>
                <a:latin typeface="Arial Nova Cond Light" panose="020B0306020202020204" pitchFamily="34" charset="0"/>
              </a:rPr>
              <a:t>sur le coût des transports des déchets</a:t>
            </a:r>
            <a:endParaRPr lang="fr-FR" sz="1800" dirty="0">
              <a:latin typeface="Arial Nova Cond Light" panose="020B0306020202020204" pitchFamily="34" charset="0"/>
            </a:endParaRPr>
          </a:p>
        </p:txBody>
      </p:sp>
      <p:pic>
        <p:nvPicPr>
          <p:cNvPr id="3" name="Image 2">
            <a:extLst>
              <a:ext uri="{FF2B5EF4-FFF2-40B4-BE49-F238E27FC236}">
                <a16:creationId xmlns:a16="http://schemas.microsoft.com/office/drawing/2014/main" id="{A16F4883-76A2-806A-6FCD-38F3ECD1D6FF}"/>
              </a:ext>
            </a:extLst>
          </p:cNvPr>
          <p:cNvPicPr>
            <a:picLocks noChangeAspect="1"/>
          </p:cNvPicPr>
          <p:nvPr/>
        </p:nvPicPr>
        <p:blipFill>
          <a:blip r:embed="rId2"/>
          <a:stretch>
            <a:fillRect/>
          </a:stretch>
        </p:blipFill>
        <p:spPr>
          <a:xfrm>
            <a:off x="0" y="1704812"/>
            <a:ext cx="12192000" cy="4903950"/>
          </a:xfrm>
          <a:prstGeom prst="rect">
            <a:avLst/>
          </a:prstGeom>
        </p:spPr>
      </p:pic>
    </p:spTree>
    <p:extLst>
      <p:ext uri="{BB962C8B-B14F-4D97-AF65-F5344CB8AC3E}">
        <p14:creationId xmlns:p14="http://schemas.microsoft.com/office/powerpoint/2010/main" val="1918189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155400"/>
            <a:ext cx="10515600" cy="717055"/>
          </a:xfrm>
        </p:spPr>
        <p:txBody>
          <a:bodyPr>
            <a:normAutofit/>
          </a:bodyPr>
          <a:lstStyle/>
          <a:p>
            <a:r>
              <a:rPr lang="fr-FR" sz="4400" b="1" dirty="0">
                <a:latin typeface="Arial Nova Cond Light" panose="020B0306020202020204" pitchFamily="34" charset="0"/>
              </a:rPr>
              <a:t>Bilan sur les déchèteries – Bas de quai</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0" y="852580"/>
            <a:ext cx="12192000" cy="717055"/>
          </a:xfrm>
        </p:spPr>
        <p:txBody>
          <a:bodyPr>
            <a:normAutofit/>
          </a:bodyPr>
          <a:lstStyle/>
          <a:p>
            <a:pPr marL="0" indent="0">
              <a:spcBef>
                <a:spcPts val="0"/>
              </a:spcBef>
              <a:buNone/>
            </a:pPr>
            <a:r>
              <a:rPr lang="fr-FR" sz="1800" b="1" dirty="0">
                <a:effectLst>
                  <a:outerShdw blurRad="38100" dist="38100" dir="2700000" algn="tl">
                    <a:srgbClr val="000000">
                      <a:alpha val="43137"/>
                    </a:srgbClr>
                  </a:outerShdw>
                </a:effectLst>
                <a:latin typeface="Arial Nova Cond Light" panose="020B0306020202020204" pitchFamily="34" charset="0"/>
              </a:rPr>
              <a:t>Ce qui représente une </a:t>
            </a:r>
            <a:r>
              <a:rPr lang="fr-FR" sz="1800" b="1" dirty="0">
                <a:solidFill>
                  <a:srgbClr val="00B050"/>
                </a:solidFill>
                <a:effectLst>
                  <a:outerShdw blurRad="38100" dist="38100" dir="2700000" algn="tl">
                    <a:srgbClr val="000000">
                      <a:alpha val="43137"/>
                    </a:srgbClr>
                  </a:outerShdw>
                </a:effectLst>
                <a:latin typeface="Arial Nova Cond Light" panose="020B0306020202020204" pitchFamily="34" charset="0"/>
              </a:rPr>
              <a:t>baisse </a:t>
            </a:r>
            <a:r>
              <a:rPr lang="fr-FR" sz="1800" b="1" dirty="0">
                <a:effectLst>
                  <a:outerShdw blurRad="38100" dist="38100" dir="2700000" algn="tl">
                    <a:srgbClr val="000000">
                      <a:alpha val="43137"/>
                    </a:srgbClr>
                  </a:outerShdw>
                </a:effectLst>
                <a:latin typeface="Arial Nova Cond Light" panose="020B0306020202020204" pitchFamily="34" charset="0"/>
              </a:rPr>
              <a:t>de</a:t>
            </a:r>
            <a:r>
              <a:rPr lang="fr-FR" sz="1800" b="1" dirty="0">
                <a:solidFill>
                  <a:srgbClr val="00B050"/>
                </a:solidFill>
                <a:effectLst>
                  <a:outerShdw blurRad="38100" dist="38100" dir="2700000" algn="tl">
                    <a:srgbClr val="000000">
                      <a:alpha val="43137"/>
                    </a:srgbClr>
                  </a:outerShdw>
                </a:effectLst>
                <a:latin typeface="Arial Nova Cond Light" panose="020B0306020202020204" pitchFamily="34" charset="0"/>
              </a:rPr>
              <a:t> </a:t>
            </a:r>
            <a:r>
              <a:rPr lang="fr-FR" sz="1800" b="1" dirty="0">
                <a:solidFill>
                  <a:srgbClr val="FF0000"/>
                </a:solidFill>
                <a:effectLst>
                  <a:outerShdw blurRad="38100" dist="38100" dir="2700000" algn="tl">
                    <a:srgbClr val="000000">
                      <a:alpha val="43137"/>
                    </a:srgbClr>
                  </a:outerShdw>
                </a:effectLst>
                <a:latin typeface="Arial Nova Cond Light" panose="020B0306020202020204" pitchFamily="34" charset="0"/>
              </a:rPr>
              <a:t>-1 920 801 euros HT </a:t>
            </a:r>
            <a:r>
              <a:rPr lang="fr-FR" sz="1800" b="1" dirty="0">
                <a:effectLst>
                  <a:outerShdw blurRad="38100" dist="38100" dir="2700000" algn="tl">
                    <a:srgbClr val="000000">
                      <a:alpha val="43137"/>
                    </a:srgbClr>
                  </a:outerShdw>
                </a:effectLst>
                <a:latin typeface="Arial Nova Cond Light" panose="020B0306020202020204" pitchFamily="34" charset="0"/>
              </a:rPr>
              <a:t>sur le coût du traitement des déchets dont TGAP</a:t>
            </a:r>
            <a:endParaRPr lang="fr-FR" sz="1800" dirty="0">
              <a:latin typeface="Arial Nova Cond Light" panose="020B0306020202020204" pitchFamily="34" charset="0"/>
            </a:endParaRPr>
          </a:p>
        </p:txBody>
      </p:sp>
      <p:pic>
        <p:nvPicPr>
          <p:cNvPr id="4" name="Image 3">
            <a:extLst>
              <a:ext uri="{FF2B5EF4-FFF2-40B4-BE49-F238E27FC236}">
                <a16:creationId xmlns:a16="http://schemas.microsoft.com/office/drawing/2014/main" id="{D2A12C76-48F3-2171-CC01-988511380BE8}"/>
              </a:ext>
            </a:extLst>
          </p:cNvPr>
          <p:cNvPicPr>
            <a:picLocks noChangeAspect="1"/>
          </p:cNvPicPr>
          <p:nvPr/>
        </p:nvPicPr>
        <p:blipFill>
          <a:blip r:embed="rId2"/>
          <a:stretch>
            <a:fillRect/>
          </a:stretch>
        </p:blipFill>
        <p:spPr>
          <a:xfrm>
            <a:off x="0" y="1508986"/>
            <a:ext cx="12192000" cy="4902377"/>
          </a:xfrm>
          <a:prstGeom prst="rect">
            <a:avLst/>
          </a:prstGeom>
        </p:spPr>
      </p:pic>
    </p:spTree>
    <p:extLst>
      <p:ext uri="{BB962C8B-B14F-4D97-AF65-F5344CB8AC3E}">
        <p14:creationId xmlns:p14="http://schemas.microsoft.com/office/powerpoint/2010/main" val="2697783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155400"/>
            <a:ext cx="10515600" cy="717055"/>
          </a:xfrm>
        </p:spPr>
        <p:txBody>
          <a:bodyPr>
            <a:normAutofit/>
          </a:bodyPr>
          <a:lstStyle/>
          <a:p>
            <a:r>
              <a:rPr lang="fr-FR" sz="4400" b="1" dirty="0">
                <a:latin typeface="Arial Nova Cond Light" panose="020B0306020202020204" pitchFamily="34" charset="0"/>
              </a:rPr>
              <a:t>Bilan sur les déchèteries – Les Professionnels</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172528" y="895710"/>
            <a:ext cx="12019472" cy="849396"/>
          </a:xfrm>
        </p:spPr>
        <p:txBody>
          <a:bodyPr>
            <a:normAutofit fontScale="92500" lnSpcReduction="10000"/>
          </a:bodyPr>
          <a:lstStyle/>
          <a:p>
            <a:pPr marL="0" indent="0">
              <a:spcBef>
                <a:spcPts val="0"/>
              </a:spcBef>
              <a:buNone/>
            </a:pPr>
            <a:r>
              <a:rPr lang="fr-FR" sz="1800" b="1" dirty="0">
                <a:effectLst>
                  <a:outerShdw blurRad="38100" dist="38100" dir="2700000" algn="tl">
                    <a:srgbClr val="000000">
                      <a:alpha val="43137"/>
                    </a:srgbClr>
                  </a:outerShdw>
                </a:effectLst>
                <a:latin typeface="Arial Nova Cond Light" panose="020B0306020202020204" pitchFamily="34" charset="0"/>
              </a:rPr>
              <a:t>Baisse importante des fréquentations </a:t>
            </a:r>
            <a:r>
              <a:rPr lang="fr-FR" sz="1800" b="1" dirty="0">
                <a:solidFill>
                  <a:srgbClr val="FF0000"/>
                </a:solidFill>
                <a:effectLst>
                  <a:outerShdw blurRad="38100" dist="38100" dir="2700000" algn="tl">
                    <a:srgbClr val="000000">
                      <a:alpha val="43137"/>
                    </a:srgbClr>
                  </a:outerShdw>
                </a:effectLst>
                <a:latin typeface="Arial Nova Cond Light" panose="020B0306020202020204" pitchFamily="34" charset="0"/>
              </a:rPr>
              <a:t>-32% </a:t>
            </a:r>
            <a:r>
              <a:rPr lang="fr-FR" sz="1800" b="1" dirty="0">
                <a:effectLst>
                  <a:outerShdw blurRad="38100" dist="38100" dir="2700000" algn="tl">
                    <a:srgbClr val="000000">
                      <a:alpha val="43137"/>
                    </a:srgbClr>
                  </a:outerShdw>
                </a:effectLst>
                <a:latin typeface="Arial Nova Cond Light" panose="020B0306020202020204" pitchFamily="34" charset="0"/>
              </a:rPr>
              <a:t>avec 12 496 passages en 2023 contre 16 512 passages en 2022 soit </a:t>
            </a:r>
            <a:r>
              <a:rPr lang="fr-FR" sz="1800" b="1" dirty="0">
                <a:solidFill>
                  <a:srgbClr val="FF0000"/>
                </a:solidFill>
                <a:effectLst>
                  <a:outerShdw blurRad="38100" dist="38100" dir="2700000" algn="tl">
                    <a:srgbClr val="000000">
                      <a:alpha val="43137"/>
                    </a:srgbClr>
                  </a:outerShdw>
                </a:effectLst>
                <a:latin typeface="Arial Nova Cond Light" panose="020B0306020202020204" pitchFamily="34" charset="0"/>
              </a:rPr>
              <a:t>– 4 106 </a:t>
            </a:r>
            <a:r>
              <a:rPr lang="fr-FR" sz="1800" b="1" dirty="0">
                <a:solidFill>
                  <a:srgbClr val="FF3300"/>
                </a:solidFill>
                <a:effectLst>
                  <a:outerShdw blurRad="38100" dist="38100" dir="2700000" algn="tl">
                    <a:srgbClr val="000000">
                      <a:alpha val="43137"/>
                    </a:srgbClr>
                  </a:outerShdw>
                </a:effectLst>
                <a:latin typeface="Arial Nova Cond Light" panose="020B0306020202020204" pitchFamily="34" charset="0"/>
              </a:rPr>
              <a:t>passages</a:t>
            </a:r>
            <a:r>
              <a:rPr lang="fr-FR" sz="1800" b="1" dirty="0">
                <a:effectLst>
                  <a:outerShdw blurRad="38100" dist="38100" dir="2700000" algn="tl">
                    <a:srgbClr val="000000">
                      <a:alpha val="43137"/>
                    </a:srgbClr>
                  </a:outerShdw>
                </a:effectLst>
                <a:latin typeface="Arial Nova Cond Light" panose="020B0306020202020204" pitchFamily="34" charset="0"/>
              </a:rPr>
              <a:t>.</a:t>
            </a:r>
          </a:p>
          <a:p>
            <a:pPr marL="0" indent="0">
              <a:spcBef>
                <a:spcPts val="0"/>
              </a:spcBef>
              <a:buNone/>
            </a:pPr>
            <a:r>
              <a:rPr lang="fr-FR" sz="1800" b="1" dirty="0">
                <a:effectLst>
                  <a:outerShdw blurRad="38100" dist="38100" dir="2700000" algn="tl">
                    <a:srgbClr val="000000">
                      <a:alpha val="43137"/>
                    </a:srgbClr>
                  </a:outerShdw>
                </a:effectLst>
                <a:latin typeface="Arial Nova Cond Light" panose="020B0306020202020204" pitchFamily="34" charset="0"/>
              </a:rPr>
              <a:t>Baisse des recettes de </a:t>
            </a:r>
            <a:r>
              <a:rPr lang="fr-FR" sz="1800" b="1" dirty="0">
                <a:solidFill>
                  <a:srgbClr val="FF3300"/>
                </a:solidFill>
                <a:effectLst>
                  <a:outerShdw blurRad="38100" dist="38100" dir="2700000" algn="tl">
                    <a:srgbClr val="000000">
                      <a:alpha val="43137"/>
                    </a:srgbClr>
                  </a:outerShdw>
                </a:effectLst>
                <a:latin typeface="Arial Nova Cond Light" panose="020B0306020202020204" pitchFamily="34" charset="0"/>
              </a:rPr>
              <a:t>-2%</a:t>
            </a:r>
            <a:r>
              <a:rPr lang="fr-FR" sz="1800" b="1" dirty="0">
                <a:effectLst>
                  <a:outerShdw blurRad="38100" dist="38100" dir="2700000" algn="tl">
                    <a:srgbClr val="000000">
                      <a:alpha val="43137"/>
                    </a:srgbClr>
                  </a:outerShdw>
                </a:effectLst>
                <a:latin typeface="Arial Nova Cond Light" panose="020B0306020202020204" pitchFamily="34" charset="0"/>
              </a:rPr>
              <a:t> avec 784 765 euros en 2023 contre 803 145 euros en 2022 soit </a:t>
            </a:r>
            <a:r>
              <a:rPr lang="fr-FR" sz="1800" b="1" dirty="0">
                <a:solidFill>
                  <a:srgbClr val="FF3300"/>
                </a:solidFill>
                <a:effectLst>
                  <a:outerShdw blurRad="38100" dist="38100" dir="2700000" algn="tl">
                    <a:srgbClr val="000000">
                      <a:alpha val="43137"/>
                    </a:srgbClr>
                  </a:outerShdw>
                </a:effectLst>
                <a:latin typeface="Arial Nova Cond Light" panose="020B0306020202020204" pitchFamily="34" charset="0"/>
              </a:rPr>
              <a:t>-18 380 euros</a:t>
            </a:r>
            <a:r>
              <a:rPr lang="fr-FR" sz="1800" b="1" dirty="0">
                <a:effectLst>
                  <a:outerShdw blurRad="38100" dist="38100" dir="2700000" algn="tl">
                    <a:srgbClr val="000000">
                      <a:alpha val="43137"/>
                    </a:srgbClr>
                  </a:outerShdw>
                </a:effectLst>
                <a:latin typeface="Arial Nova Cond Light" panose="020B0306020202020204" pitchFamily="34" charset="0"/>
              </a:rPr>
              <a:t>. Impact politique tarifaire prix coûtant.</a:t>
            </a:r>
          </a:p>
          <a:p>
            <a:pPr marL="0" indent="0">
              <a:spcBef>
                <a:spcPts val="0"/>
              </a:spcBef>
              <a:buNone/>
            </a:pPr>
            <a:r>
              <a:rPr lang="fr-FR" sz="1800" b="1" dirty="0">
                <a:effectLst>
                  <a:outerShdw blurRad="38100" dist="38100" dir="2700000" algn="tl">
                    <a:srgbClr val="000000">
                      <a:alpha val="43137"/>
                    </a:srgbClr>
                  </a:outerShdw>
                </a:effectLst>
                <a:latin typeface="Arial Nova Cond Light" panose="020B0306020202020204" pitchFamily="34" charset="0"/>
              </a:rPr>
              <a:t>Pas d’augmentation des apports en provenance des Services Techniques.</a:t>
            </a:r>
            <a:endParaRPr lang="fr-FR" sz="1800" dirty="0">
              <a:latin typeface="Arial Nova Cond Light" panose="020B0306020202020204" pitchFamily="34" charset="0"/>
            </a:endParaRPr>
          </a:p>
        </p:txBody>
      </p:sp>
      <p:pic>
        <p:nvPicPr>
          <p:cNvPr id="5" name="Image 4">
            <a:extLst>
              <a:ext uri="{FF2B5EF4-FFF2-40B4-BE49-F238E27FC236}">
                <a16:creationId xmlns:a16="http://schemas.microsoft.com/office/drawing/2014/main" id="{3BA84B1A-AF2B-2B57-4373-E22A1829CA57}"/>
              </a:ext>
            </a:extLst>
          </p:cNvPr>
          <p:cNvPicPr>
            <a:picLocks noChangeAspect="1"/>
          </p:cNvPicPr>
          <p:nvPr/>
        </p:nvPicPr>
        <p:blipFill>
          <a:blip r:embed="rId2"/>
          <a:stretch>
            <a:fillRect/>
          </a:stretch>
        </p:blipFill>
        <p:spPr>
          <a:xfrm>
            <a:off x="838200" y="2525603"/>
            <a:ext cx="3941415" cy="2362510"/>
          </a:xfrm>
          <a:prstGeom prst="rect">
            <a:avLst/>
          </a:prstGeom>
        </p:spPr>
      </p:pic>
      <p:pic>
        <p:nvPicPr>
          <p:cNvPr id="6" name="Image 5">
            <a:extLst>
              <a:ext uri="{FF2B5EF4-FFF2-40B4-BE49-F238E27FC236}">
                <a16:creationId xmlns:a16="http://schemas.microsoft.com/office/drawing/2014/main" id="{DB9322CF-D1D9-B38B-6664-B86F2AD1BF2D}"/>
              </a:ext>
            </a:extLst>
          </p:cNvPr>
          <p:cNvPicPr>
            <a:picLocks noChangeAspect="1"/>
          </p:cNvPicPr>
          <p:nvPr/>
        </p:nvPicPr>
        <p:blipFill>
          <a:blip r:embed="rId3"/>
          <a:stretch>
            <a:fillRect/>
          </a:stretch>
        </p:blipFill>
        <p:spPr>
          <a:xfrm>
            <a:off x="6263172" y="2190615"/>
            <a:ext cx="3719028" cy="2902386"/>
          </a:xfrm>
          <a:prstGeom prst="rect">
            <a:avLst/>
          </a:prstGeom>
        </p:spPr>
      </p:pic>
      <p:sp>
        <p:nvSpPr>
          <p:cNvPr id="7" name="Espace réservé du contenu 2">
            <a:extLst>
              <a:ext uri="{FF2B5EF4-FFF2-40B4-BE49-F238E27FC236}">
                <a16:creationId xmlns:a16="http://schemas.microsoft.com/office/drawing/2014/main" id="{87A97EEB-45CF-FC6D-0928-5C760F54364D}"/>
              </a:ext>
            </a:extLst>
          </p:cNvPr>
          <p:cNvSpPr txBox="1">
            <a:spLocks/>
          </p:cNvSpPr>
          <p:nvPr/>
        </p:nvSpPr>
        <p:spPr>
          <a:xfrm>
            <a:off x="1780708" y="2018788"/>
            <a:ext cx="2998906" cy="5068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1800" b="1" dirty="0">
                <a:effectLst>
                  <a:outerShdw blurRad="38100" dist="38100" dir="2700000" algn="tl">
                    <a:srgbClr val="000000">
                      <a:alpha val="43137"/>
                    </a:srgbClr>
                  </a:outerShdw>
                </a:effectLst>
                <a:latin typeface="Arial Nova Cond Light" panose="020B0306020202020204" pitchFamily="34" charset="0"/>
              </a:rPr>
              <a:t>Suivi des fréquentations</a:t>
            </a:r>
          </a:p>
        </p:txBody>
      </p:sp>
      <p:sp>
        <p:nvSpPr>
          <p:cNvPr id="8" name="Espace réservé du contenu 2">
            <a:extLst>
              <a:ext uri="{FF2B5EF4-FFF2-40B4-BE49-F238E27FC236}">
                <a16:creationId xmlns:a16="http://schemas.microsoft.com/office/drawing/2014/main" id="{11565054-9D17-2FF7-2838-FD8254EC8242}"/>
              </a:ext>
            </a:extLst>
          </p:cNvPr>
          <p:cNvSpPr txBox="1">
            <a:spLocks/>
          </p:cNvSpPr>
          <p:nvPr/>
        </p:nvSpPr>
        <p:spPr>
          <a:xfrm>
            <a:off x="7124700" y="1759999"/>
            <a:ext cx="3079887" cy="5068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1800" b="1" dirty="0">
                <a:effectLst>
                  <a:outerShdw blurRad="38100" dist="38100" dir="2700000" algn="tl">
                    <a:srgbClr val="000000">
                      <a:alpha val="43137"/>
                    </a:srgbClr>
                  </a:outerShdw>
                </a:effectLst>
                <a:latin typeface="Arial Nova Cond Light" panose="020B0306020202020204" pitchFamily="34" charset="0"/>
              </a:rPr>
              <a:t>Suivi des recettes</a:t>
            </a:r>
          </a:p>
        </p:txBody>
      </p:sp>
      <p:pic>
        <p:nvPicPr>
          <p:cNvPr id="10" name="Image 9" descr="Une image contenant art, Graphique, Caractère coloré, graphisme&#10;&#10;Description générée automatiquement">
            <a:extLst>
              <a:ext uri="{FF2B5EF4-FFF2-40B4-BE49-F238E27FC236}">
                <a16:creationId xmlns:a16="http://schemas.microsoft.com/office/drawing/2014/main" id="{FEA16F69-20C1-0424-8030-A0A842687EF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38198" y="1897262"/>
            <a:ext cx="942510" cy="628340"/>
          </a:xfrm>
          <a:prstGeom prst="rect">
            <a:avLst/>
          </a:prstGeom>
        </p:spPr>
      </p:pic>
      <p:pic>
        <p:nvPicPr>
          <p:cNvPr id="11" name="Image 10">
            <a:extLst>
              <a:ext uri="{FF2B5EF4-FFF2-40B4-BE49-F238E27FC236}">
                <a16:creationId xmlns:a16="http://schemas.microsoft.com/office/drawing/2014/main" id="{73A84C7E-B0AC-49C7-67FF-5CEF516C0689}"/>
              </a:ext>
            </a:extLst>
          </p:cNvPr>
          <p:cNvPicPr>
            <a:picLocks noChangeAspect="1"/>
          </p:cNvPicPr>
          <p:nvPr/>
        </p:nvPicPr>
        <p:blipFill>
          <a:blip r:embed="rId6"/>
          <a:stretch>
            <a:fillRect/>
          </a:stretch>
        </p:blipFill>
        <p:spPr>
          <a:xfrm>
            <a:off x="1411922" y="5757800"/>
            <a:ext cx="9368155" cy="944800"/>
          </a:xfrm>
          <a:prstGeom prst="rect">
            <a:avLst/>
          </a:prstGeom>
          <a:ln>
            <a:solidFill>
              <a:schemeClr val="tx1"/>
            </a:solidFill>
          </a:ln>
        </p:spPr>
      </p:pic>
      <p:pic>
        <p:nvPicPr>
          <p:cNvPr id="4" name="Image 3">
            <a:extLst>
              <a:ext uri="{FF2B5EF4-FFF2-40B4-BE49-F238E27FC236}">
                <a16:creationId xmlns:a16="http://schemas.microsoft.com/office/drawing/2014/main" id="{BF6C7B50-3CB7-6FE6-100E-1739AB3B148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375334" y="1552017"/>
            <a:ext cx="637204" cy="637204"/>
          </a:xfrm>
          <a:prstGeom prst="rect">
            <a:avLst/>
          </a:prstGeom>
        </p:spPr>
      </p:pic>
      <p:pic>
        <p:nvPicPr>
          <p:cNvPr id="12" name="Image 11" descr="Une image contenant symbole, cercle, vert&#10;&#10;Description générée automatiquement">
            <a:extLst>
              <a:ext uri="{FF2B5EF4-FFF2-40B4-BE49-F238E27FC236}">
                <a16:creationId xmlns:a16="http://schemas.microsoft.com/office/drawing/2014/main" id="{3BF9C5D7-E433-C4F4-EFF1-6E0DF6D0D60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561381" y="5117964"/>
            <a:ext cx="750026" cy="713139"/>
          </a:xfrm>
          <a:prstGeom prst="rect">
            <a:avLst/>
          </a:prstGeom>
        </p:spPr>
      </p:pic>
      <p:sp>
        <p:nvSpPr>
          <p:cNvPr id="14" name="Espace réservé du contenu 2">
            <a:extLst>
              <a:ext uri="{FF2B5EF4-FFF2-40B4-BE49-F238E27FC236}">
                <a16:creationId xmlns:a16="http://schemas.microsoft.com/office/drawing/2014/main" id="{C6D0F918-6E71-F9C7-5124-7A367915E7D6}"/>
              </a:ext>
            </a:extLst>
          </p:cNvPr>
          <p:cNvSpPr txBox="1">
            <a:spLocks/>
          </p:cNvSpPr>
          <p:nvPr/>
        </p:nvSpPr>
        <p:spPr>
          <a:xfrm>
            <a:off x="2226406" y="5326505"/>
            <a:ext cx="2998906" cy="5068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1800" b="1" dirty="0">
                <a:effectLst>
                  <a:outerShdw blurRad="38100" dist="38100" dir="2700000" algn="tl">
                    <a:srgbClr val="000000">
                      <a:alpha val="43137"/>
                    </a:srgbClr>
                  </a:outerShdw>
                </a:effectLst>
                <a:latin typeface="Arial Nova Cond Light" panose="020B0306020202020204" pitchFamily="34" charset="0"/>
              </a:rPr>
              <a:t>Evolution des apports des CTM</a:t>
            </a:r>
          </a:p>
        </p:txBody>
      </p:sp>
      <p:pic>
        <p:nvPicPr>
          <p:cNvPr id="3" name="Image 2" descr="Une image contenant noir, obscurité&#10;&#10;Description générée automatiquement">
            <a:extLst>
              <a:ext uri="{FF2B5EF4-FFF2-40B4-BE49-F238E27FC236}">
                <a16:creationId xmlns:a16="http://schemas.microsoft.com/office/drawing/2014/main" id="{65EB0AF3-C9D8-AE2F-FB98-6476A4C1B1DB}"/>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0574794" y="164579"/>
            <a:ext cx="798737" cy="985430"/>
          </a:xfrm>
          <a:prstGeom prst="rect">
            <a:avLst/>
          </a:prstGeom>
        </p:spPr>
      </p:pic>
    </p:spTree>
    <p:extLst>
      <p:ext uri="{BB962C8B-B14F-4D97-AF65-F5344CB8AC3E}">
        <p14:creationId xmlns:p14="http://schemas.microsoft.com/office/powerpoint/2010/main" val="2532760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155400"/>
            <a:ext cx="10515600" cy="717055"/>
          </a:xfrm>
        </p:spPr>
        <p:txBody>
          <a:bodyPr>
            <a:normAutofit/>
          </a:bodyPr>
          <a:lstStyle/>
          <a:p>
            <a:r>
              <a:rPr lang="fr-FR" sz="4400" b="1" dirty="0">
                <a:latin typeface="Arial Nova Cond Light" panose="020B0306020202020204" pitchFamily="34" charset="0"/>
              </a:rPr>
              <a:t>Bilan sur les déchèteries - Investissements</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0" y="852580"/>
            <a:ext cx="12192000" cy="1554189"/>
          </a:xfrm>
        </p:spPr>
        <p:txBody>
          <a:bodyPr>
            <a:normAutofit/>
          </a:bodyPr>
          <a:lstStyle/>
          <a:p>
            <a:pPr marL="0" indent="0">
              <a:spcBef>
                <a:spcPts val="0"/>
              </a:spcBef>
              <a:buNone/>
            </a:pPr>
            <a:r>
              <a:rPr lang="fr-FR" sz="1800" b="1" dirty="0">
                <a:effectLst>
                  <a:outerShdw blurRad="38100" dist="38100" dir="2700000" algn="tl">
                    <a:srgbClr val="000000">
                      <a:alpha val="43137"/>
                    </a:srgbClr>
                  </a:outerShdw>
                </a:effectLst>
                <a:latin typeface="Arial Nova Cond Light" panose="020B0306020202020204" pitchFamily="34" charset="0"/>
              </a:rPr>
              <a:t>Mars 2024 : Ballancourt (estimation 1.700.000€ </a:t>
            </a:r>
            <a:r>
              <a:rPr lang="fr-FR" sz="1800" b="1" dirty="0" err="1">
                <a:effectLst>
                  <a:outerShdw blurRad="38100" dist="38100" dir="2700000" algn="tl">
                    <a:srgbClr val="000000">
                      <a:alpha val="43137"/>
                    </a:srgbClr>
                  </a:outerShdw>
                </a:effectLst>
                <a:latin typeface="Arial Nova Cond Light" panose="020B0306020202020204" pitchFamily="34" charset="0"/>
              </a:rPr>
              <a:t>ht</a:t>
            </a:r>
            <a:r>
              <a:rPr lang="fr-FR" sz="1800" b="1" dirty="0">
                <a:effectLst>
                  <a:outerShdw blurRad="38100" dist="38100" dir="2700000" algn="tl">
                    <a:srgbClr val="000000">
                      <a:alpha val="43137"/>
                    </a:srgbClr>
                  </a:outerShdw>
                </a:effectLst>
                <a:latin typeface="Arial Nova Cond Light" panose="020B0306020202020204" pitchFamily="34" charset="0"/>
              </a:rPr>
              <a:t>)</a:t>
            </a:r>
          </a:p>
          <a:p>
            <a:pPr marL="0" indent="0">
              <a:spcBef>
                <a:spcPts val="0"/>
              </a:spcBef>
              <a:buNone/>
            </a:pPr>
            <a:r>
              <a:rPr lang="fr-FR" sz="1800" dirty="0">
                <a:latin typeface="Arial Nova Cond Light" panose="020B0306020202020204" pitchFamily="34" charset="0"/>
              </a:rPr>
              <a:t>Réhabilitation de la partie déchets verts par la création de quais spécifiques, création de 2 bassins de récupération eaux incendie, création d’un local réemploi, réhabilitation du local gardien, création d’ombrières (panneaux photovoltaïques), vidéoprotection,…</a:t>
            </a:r>
          </a:p>
        </p:txBody>
      </p:sp>
      <p:pic>
        <p:nvPicPr>
          <p:cNvPr id="3" name="Image 2">
            <a:extLst>
              <a:ext uri="{FF2B5EF4-FFF2-40B4-BE49-F238E27FC236}">
                <a16:creationId xmlns:a16="http://schemas.microsoft.com/office/drawing/2014/main" id="{20367571-9C52-36DB-EEC2-0AAC980BA58F}"/>
              </a:ext>
            </a:extLst>
          </p:cNvPr>
          <p:cNvPicPr>
            <a:picLocks noChangeAspect="1"/>
          </p:cNvPicPr>
          <p:nvPr/>
        </p:nvPicPr>
        <p:blipFill>
          <a:blip r:embed="rId2"/>
          <a:stretch>
            <a:fillRect/>
          </a:stretch>
        </p:blipFill>
        <p:spPr>
          <a:xfrm>
            <a:off x="1593714" y="1940767"/>
            <a:ext cx="9004572" cy="2369976"/>
          </a:xfrm>
          <a:prstGeom prst="rect">
            <a:avLst/>
          </a:prstGeom>
        </p:spPr>
      </p:pic>
      <p:pic>
        <p:nvPicPr>
          <p:cNvPr id="4" name="Image 3">
            <a:extLst>
              <a:ext uri="{FF2B5EF4-FFF2-40B4-BE49-F238E27FC236}">
                <a16:creationId xmlns:a16="http://schemas.microsoft.com/office/drawing/2014/main" id="{46AB0776-9C03-87FA-4DF6-66B0002198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2831" y="4332624"/>
            <a:ext cx="9005455" cy="2369976"/>
          </a:xfrm>
          <a:prstGeom prst="rect">
            <a:avLst/>
          </a:prstGeom>
        </p:spPr>
      </p:pic>
      <p:grpSp>
        <p:nvGrpSpPr>
          <p:cNvPr id="5" name="Groupe 4">
            <a:extLst>
              <a:ext uri="{FF2B5EF4-FFF2-40B4-BE49-F238E27FC236}">
                <a16:creationId xmlns:a16="http://schemas.microsoft.com/office/drawing/2014/main" id="{C16964EB-5451-0300-768A-CD231A00B3CE}"/>
              </a:ext>
            </a:extLst>
          </p:cNvPr>
          <p:cNvGrpSpPr/>
          <p:nvPr/>
        </p:nvGrpSpPr>
        <p:grpSpPr>
          <a:xfrm>
            <a:off x="48510" y="2898476"/>
            <a:ext cx="1579379" cy="353683"/>
            <a:chOff x="108941" y="1792963"/>
            <a:chExt cx="1579379" cy="383258"/>
          </a:xfrm>
        </p:grpSpPr>
        <p:sp>
          <p:nvSpPr>
            <p:cNvPr id="6" name="Rectangle 5">
              <a:extLst>
                <a:ext uri="{FF2B5EF4-FFF2-40B4-BE49-F238E27FC236}">
                  <a16:creationId xmlns:a16="http://schemas.microsoft.com/office/drawing/2014/main" id="{33FC701F-B26D-C51A-19F4-6938C31DB489}"/>
                </a:ext>
              </a:extLst>
            </p:cNvPr>
            <p:cNvSpPr/>
            <p:nvPr/>
          </p:nvSpPr>
          <p:spPr>
            <a:xfrm>
              <a:off x="108941" y="1797894"/>
              <a:ext cx="1579379" cy="3783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algn="ctr"/>
              <a:endParaRPr lang="fr-FR"/>
            </a:p>
          </p:txBody>
        </p:sp>
        <p:sp>
          <p:nvSpPr>
            <p:cNvPr id="7" name="ZoneTexte 6">
              <a:extLst>
                <a:ext uri="{FF2B5EF4-FFF2-40B4-BE49-F238E27FC236}">
                  <a16:creationId xmlns:a16="http://schemas.microsoft.com/office/drawing/2014/main" id="{601FFB70-22D6-3B30-7D6C-C780C77B42AD}"/>
                </a:ext>
              </a:extLst>
            </p:cNvPr>
            <p:cNvSpPr txBox="1"/>
            <p:nvPr/>
          </p:nvSpPr>
          <p:spPr>
            <a:xfrm>
              <a:off x="108941" y="1792963"/>
              <a:ext cx="1579379" cy="3783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2400" kern="1200" dirty="0">
                  <a:effectLst>
                    <a:outerShdw blurRad="38100" dist="38100" dir="2700000" algn="tl">
                      <a:srgbClr val="000000">
                        <a:alpha val="43137"/>
                      </a:srgbClr>
                    </a:outerShdw>
                  </a:effectLst>
                </a:rPr>
                <a:t>Avant</a:t>
              </a:r>
            </a:p>
          </p:txBody>
        </p:sp>
      </p:grpSp>
      <p:grpSp>
        <p:nvGrpSpPr>
          <p:cNvPr id="8" name="Groupe 7">
            <a:extLst>
              <a:ext uri="{FF2B5EF4-FFF2-40B4-BE49-F238E27FC236}">
                <a16:creationId xmlns:a16="http://schemas.microsoft.com/office/drawing/2014/main" id="{CA5F3D6B-393D-EF26-58F5-22A29283D4CC}"/>
              </a:ext>
            </a:extLst>
          </p:cNvPr>
          <p:cNvGrpSpPr/>
          <p:nvPr/>
        </p:nvGrpSpPr>
        <p:grpSpPr>
          <a:xfrm>
            <a:off x="13452" y="5084161"/>
            <a:ext cx="1579379" cy="353683"/>
            <a:chOff x="108941" y="1792963"/>
            <a:chExt cx="1579379" cy="383258"/>
          </a:xfrm>
        </p:grpSpPr>
        <p:sp>
          <p:nvSpPr>
            <p:cNvPr id="9" name="Rectangle 8">
              <a:extLst>
                <a:ext uri="{FF2B5EF4-FFF2-40B4-BE49-F238E27FC236}">
                  <a16:creationId xmlns:a16="http://schemas.microsoft.com/office/drawing/2014/main" id="{9E4A9079-2B05-1FDE-42D5-66106855B45F}"/>
                </a:ext>
              </a:extLst>
            </p:cNvPr>
            <p:cNvSpPr/>
            <p:nvPr/>
          </p:nvSpPr>
          <p:spPr>
            <a:xfrm>
              <a:off x="108941" y="1797894"/>
              <a:ext cx="1579379" cy="3783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algn="ctr"/>
              <a:endParaRPr lang="fr-FR"/>
            </a:p>
          </p:txBody>
        </p:sp>
        <p:sp>
          <p:nvSpPr>
            <p:cNvPr id="10" name="ZoneTexte 9">
              <a:extLst>
                <a:ext uri="{FF2B5EF4-FFF2-40B4-BE49-F238E27FC236}">
                  <a16:creationId xmlns:a16="http://schemas.microsoft.com/office/drawing/2014/main" id="{99A19E22-BC35-DB2A-2E4C-388C20D7AAEC}"/>
                </a:ext>
              </a:extLst>
            </p:cNvPr>
            <p:cNvSpPr txBox="1"/>
            <p:nvPr/>
          </p:nvSpPr>
          <p:spPr>
            <a:xfrm>
              <a:off x="108941" y="1792963"/>
              <a:ext cx="1579379" cy="3783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2400" kern="1200" dirty="0">
                  <a:effectLst>
                    <a:outerShdw blurRad="38100" dist="38100" dir="2700000" algn="tl">
                      <a:srgbClr val="000000">
                        <a:alpha val="43137"/>
                      </a:srgbClr>
                    </a:outerShdw>
                  </a:effectLst>
                </a:rPr>
                <a:t>Après</a:t>
              </a:r>
            </a:p>
          </p:txBody>
        </p:sp>
      </p:grpSp>
      <p:pic>
        <p:nvPicPr>
          <p:cNvPr id="11" name="Image 10">
            <a:extLst>
              <a:ext uri="{FF2B5EF4-FFF2-40B4-BE49-F238E27FC236}">
                <a16:creationId xmlns:a16="http://schemas.microsoft.com/office/drawing/2014/main" id="{4F7EC591-75A5-437B-7AA4-8C73E69F186E}"/>
              </a:ext>
            </a:extLst>
          </p:cNvPr>
          <p:cNvPicPr>
            <a:picLocks noChangeAspect="1"/>
          </p:cNvPicPr>
          <p:nvPr/>
        </p:nvPicPr>
        <p:blipFill>
          <a:blip r:embed="rId4"/>
          <a:stretch>
            <a:fillRect/>
          </a:stretch>
        </p:blipFill>
        <p:spPr>
          <a:xfrm>
            <a:off x="5486400" y="5589917"/>
            <a:ext cx="840735" cy="671001"/>
          </a:xfrm>
          <a:prstGeom prst="rect">
            <a:avLst/>
          </a:prstGeom>
        </p:spPr>
      </p:pic>
      <p:pic>
        <p:nvPicPr>
          <p:cNvPr id="13" name="Image 12" descr="Une image contenant logo, symbole, Graphique, clipart&#10;&#10;Description générée automatiquement">
            <a:extLst>
              <a:ext uri="{FF2B5EF4-FFF2-40B4-BE49-F238E27FC236}">
                <a16:creationId xmlns:a16="http://schemas.microsoft.com/office/drawing/2014/main" id="{27AB7DD7-3CF9-CEBA-18BB-C26C9A6CBA95}"/>
              </a:ext>
            </a:extLst>
          </p:cNvPr>
          <p:cNvPicPr>
            <a:picLocks noChangeAspect="1"/>
          </p:cNvPicPr>
          <p:nvPr/>
        </p:nvPicPr>
        <p:blipFill>
          <a:blip r:embed="rId5">
            <a:duotone>
              <a:schemeClr val="accent2">
                <a:shade val="45000"/>
                <a:satMod val="135000"/>
              </a:schemeClr>
              <a:prstClr val="white"/>
            </a:duotone>
            <a:extLst>
              <a:ext uri="{837473B0-CC2E-450A-ABE3-18F120FF3D39}">
                <a1611:picAttrSrcUrl xmlns:a1611="http://schemas.microsoft.com/office/drawing/2016/11/main" r:id="rId6"/>
              </a:ext>
            </a:extLst>
          </a:blip>
          <a:stretch>
            <a:fillRect/>
          </a:stretch>
        </p:blipFill>
        <p:spPr>
          <a:xfrm>
            <a:off x="9470571" y="36793"/>
            <a:ext cx="859514" cy="955016"/>
          </a:xfrm>
          <a:prstGeom prst="rect">
            <a:avLst/>
          </a:prstGeom>
        </p:spPr>
      </p:pic>
    </p:spTree>
    <p:extLst>
      <p:ext uri="{BB962C8B-B14F-4D97-AF65-F5344CB8AC3E}">
        <p14:creationId xmlns:p14="http://schemas.microsoft.com/office/powerpoint/2010/main" val="1988249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163215"/>
            <a:ext cx="10515600" cy="717055"/>
          </a:xfrm>
        </p:spPr>
        <p:txBody>
          <a:bodyPr>
            <a:normAutofit/>
          </a:bodyPr>
          <a:lstStyle/>
          <a:p>
            <a:r>
              <a:rPr lang="fr-FR" sz="4400" b="1" dirty="0">
                <a:latin typeface="Arial Nova Cond Light" panose="020B0306020202020204" pitchFamily="34" charset="0"/>
              </a:rPr>
              <a:t>Bilan sur les déchèteries - Investissements</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0" y="852580"/>
            <a:ext cx="12192000" cy="1554189"/>
          </a:xfrm>
        </p:spPr>
        <p:txBody>
          <a:bodyPr>
            <a:normAutofit/>
          </a:bodyPr>
          <a:lstStyle/>
          <a:p>
            <a:pPr marL="0" indent="0">
              <a:spcBef>
                <a:spcPts val="0"/>
              </a:spcBef>
              <a:buNone/>
            </a:pPr>
            <a:r>
              <a:rPr lang="fr-FR" sz="1800" b="1" dirty="0">
                <a:effectLst>
                  <a:outerShdw blurRad="38100" dist="38100" dir="2700000" algn="tl">
                    <a:srgbClr val="000000">
                      <a:alpha val="43137"/>
                    </a:srgbClr>
                  </a:outerShdw>
                </a:effectLst>
                <a:latin typeface="Arial Nova Cond Light" panose="020B0306020202020204" pitchFamily="34" charset="0"/>
              </a:rPr>
              <a:t>Juin 2024 = Vigneux (estimation 1.700.000€ </a:t>
            </a:r>
            <a:r>
              <a:rPr lang="fr-FR" sz="1800" b="1" dirty="0" err="1">
                <a:effectLst>
                  <a:outerShdw blurRad="38100" dist="38100" dir="2700000" algn="tl">
                    <a:srgbClr val="000000">
                      <a:alpha val="43137"/>
                    </a:srgbClr>
                  </a:outerShdw>
                </a:effectLst>
                <a:latin typeface="Arial Nova Cond Light" panose="020B0306020202020204" pitchFamily="34" charset="0"/>
              </a:rPr>
              <a:t>ht</a:t>
            </a:r>
            <a:r>
              <a:rPr lang="fr-FR" sz="1800" b="1" dirty="0">
                <a:effectLst>
                  <a:outerShdw blurRad="38100" dist="38100" dir="2700000" algn="tl">
                    <a:srgbClr val="000000">
                      <a:alpha val="43137"/>
                    </a:srgbClr>
                  </a:outerShdw>
                </a:effectLst>
                <a:latin typeface="Arial Nova Cond Light" panose="020B0306020202020204" pitchFamily="34" charset="0"/>
              </a:rPr>
              <a:t>)</a:t>
            </a:r>
          </a:p>
          <a:p>
            <a:pPr marL="0" indent="0">
              <a:spcBef>
                <a:spcPts val="0"/>
              </a:spcBef>
              <a:buNone/>
            </a:pPr>
            <a:r>
              <a:rPr lang="fr-FR" sz="1800" dirty="0">
                <a:latin typeface="Arial Nova Cond Light" panose="020B0306020202020204" pitchFamily="34" charset="0"/>
              </a:rPr>
              <a:t>Mise aux normes des bassins eaux, création d’une grande zone de réemploi, réhabilitation du local gardien, vidéoprotection,… </a:t>
            </a:r>
          </a:p>
          <a:p>
            <a:pPr marL="0" indent="0">
              <a:spcBef>
                <a:spcPts val="0"/>
              </a:spcBef>
              <a:buNone/>
            </a:pPr>
            <a:r>
              <a:rPr lang="fr-FR" sz="1800" dirty="0">
                <a:latin typeface="Arial Nova Cond Light" panose="020B0306020202020204" pitchFamily="34" charset="0"/>
              </a:rPr>
              <a:t>Contraintes : sol très pollué, espace restreint, pas d’évacuation des eaux usées</a:t>
            </a:r>
          </a:p>
        </p:txBody>
      </p:sp>
      <p:grpSp>
        <p:nvGrpSpPr>
          <p:cNvPr id="5" name="Groupe 4">
            <a:extLst>
              <a:ext uri="{FF2B5EF4-FFF2-40B4-BE49-F238E27FC236}">
                <a16:creationId xmlns:a16="http://schemas.microsoft.com/office/drawing/2014/main" id="{C16964EB-5451-0300-768A-CD231A00B3CE}"/>
              </a:ext>
            </a:extLst>
          </p:cNvPr>
          <p:cNvGrpSpPr/>
          <p:nvPr/>
        </p:nvGrpSpPr>
        <p:grpSpPr>
          <a:xfrm>
            <a:off x="1690698" y="2053086"/>
            <a:ext cx="1579379" cy="353683"/>
            <a:chOff x="108941" y="1792963"/>
            <a:chExt cx="1579379" cy="383258"/>
          </a:xfrm>
        </p:grpSpPr>
        <p:sp>
          <p:nvSpPr>
            <p:cNvPr id="6" name="Rectangle 5">
              <a:extLst>
                <a:ext uri="{FF2B5EF4-FFF2-40B4-BE49-F238E27FC236}">
                  <a16:creationId xmlns:a16="http://schemas.microsoft.com/office/drawing/2014/main" id="{33FC701F-B26D-C51A-19F4-6938C31DB489}"/>
                </a:ext>
              </a:extLst>
            </p:cNvPr>
            <p:cNvSpPr/>
            <p:nvPr/>
          </p:nvSpPr>
          <p:spPr>
            <a:xfrm>
              <a:off x="108941" y="1797894"/>
              <a:ext cx="1579379" cy="3783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algn="ctr"/>
              <a:endParaRPr lang="fr-FR"/>
            </a:p>
          </p:txBody>
        </p:sp>
        <p:sp>
          <p:nvSpPr>
            <p:cNvPr id="7" name="ZoneTexte 6">
              <a:extLst>
                <a:ext uri="{FF2B5EF4-FFF2-40B4-BE49-F238E27FC236}">
                  <a16:creationId xmlns:a16="http://schemas.microsoft.com/office/drawing/2014/main" id="{601FFB70-22D6-3B30-7D6C-C780C77B42AD}"/>
                </a:ext>
              </a:extLst>
            </p:cNvPr>
            <p:cNvSpPr txBox="1"/>
            <p:nvPr/>
          </p:nvSpPr>
          <p:spPr>
            <a:xfrm>
              <a:off x="108941" y="1792963"/>
              <a:ext cx="1579379" cy="3783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2400" kern="1200" dirty="0">
                  <a:effectLst>
                    <a:outerShdw blurRad="38100" dist="38100" dir="2700000" algn="tl">
                      <a:srgbClr val="000000">
                        <a:alpha val="43137"/>
                      </a:srgbClr>
                    </a:outerShdw>
                  </a:effectLst>
                </a:rPr>
                <a:t>Avant</a:t>
              </a:r>
            </a:p>
          </p:txBody>
        </p:sp>
      </p:grpSp>
      <p:grpSp>
        <p:nvGrpSpPr>
          <p:cNvPr id="8" name="Groupe 7">
            <a:extLst>
              <a:ext uri="{FF2B5EF4-FFF2-40B4-BE49-F238E27FC236}">
                <a16:creationId xmlns:a16="http://schemas.microsoft.com/office/drawing/2014/main" id="{CA5F3D6B-393D-EF26-58F5-22A29283D4CC}"/>
              </a:ext>
            </a:extLst>
          </p:cNvPr>
          <p:cNvGrpSpPr/>
          <p:nvPr/>
        </p:nvGrpSpPr>
        <p:grpSpPr>
          <a:xfrm>
            <a:off x="7991125" y="2053086"/>
            <a:ext cx="1579379" cy="353683"/>
            <a:chOff x="108941" y="1792963"/>
            <a:chExt cx="1579379" cy="383258"/>
          </a:xfrm>
        </p:grpSpPr>
        <p:sp>
          <p:nvSpPr>
            <p:cNvPr id="9" name="Rectangle 8">
              <a:extLst>
                <a:ext uri="{FF2B5EF4-FFF2-40B4-BE49-F238E27FC236}">
                  <a16:creationId xmlns:a16="http://schemas.microsoft.com/office/drawing/2014/main" id="{9E4A9079-2B05-1FDE-42D5-66106855B45F}"/>
                </a:ext>
              </a:extLst>
            </p:cNvPr>
            <p:cNvSpPr/>
            <p:nvPr/>
          </p:nvSpPr>
          <p:spPr>
            <a:xfrm>
              <a:off x="108941" y="1797894"/>
              <a:ext cx="1579379" cy="3783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algn="ctr"/>
              <a:endParaRPr lang="fr-FR"/>
            </a:p>
          </p:txBody>
        </p:sp>
        <p:sp>
          <p:nvSpPr>
            <p:cNvPr id="10" name="ZoneTexte 9">
              <a:extLst>
                <a:ext uri="{FF2B5EF4-FFF2-40B4-BE49-F238E27FC236}">
                  <a16:creationId xmlns:a16="http://schemas.microsoft.com/office/drawing/2014/main" id="{99A19E22-BC35-DB2A-2E4C-388C20D7AAEC}"/>
                </a:ext>
              </a:extLst>
            </p:cNvPr>
            <p:cNvSpPr txBox="1"/>
            <p:nvPr/>
          </p:nvSpPr>
          <p:spPr>
            <a:xfrm>
              <a:off x="108941" y="1792963"/>
              <a:ext cx="1579379" cy="3783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2400" kern="1200" dirty="0">
                  <a:effectLst>
                    <a:outerShdw blurRad="38100" dist="38100" dir="2700000" algn="tl">
                      <a:srgbClr val="000000">
                        <a:alpha val="43137"/>
                      </a:srgbClr>
                    </a:outerShdw>
                  </a:effectLst>
                </a:rPr>
                <a:t>Après</a:t>
              </a:r>
            </a:p>
          </p:txBody>
        </p:sp>
      </p:grpSp>
      <p:pic>
        <p:nvPicPr>
          <p:cNvPr id="11" name="Image 10">
            <a:extLst>
              <a:ext uri="{FF2B5EF4-FFF2-40B4-BE49-F238E27FC236}">
                <a16:creationId xmlns:a16="http://schemas.microsoft.com/office/drawing/2014/main" id="{50290DAE-0A21-E75A-EE2D-44D4018AED8B}"/>
              </a:ext>
            </a:extLst>
          </p:cNvPr>
          <p:cNvPicPr>
            <a:picLocks noChangeAspect="1"/>
          </p:cNvPicPr>
          <p:nvPr/>
        </p:nvPicPr>
        <p:blipFill>
          <a:blip r:embed="rId2"/>
          <a:stretch>
            <a:fillRect/>
          </a:stretch>
        </p:blipFill>
        <p:spPr>
          <a:xfrm>
            <a:off x="234263" y="2525729"/>
            <a:ext cx="5159456" cy="3851006"/>
          </a:xfrm>
          <a:prstGeom prst="rect">
            <a:avLst/>
          </a:prstGeom>
        </p:spPr>
      </p:pic>
      <p:pic>
        <p:nvPicPr>
          <p:cNvPr id="12" name="Image 11">
            <a:extLst>
              <a:ext uri="{FF2B5EF4-FFF2-40B4-BE49-F238E27FC236}">
                <a16:creationId xmlns:a16="http://schemas.microsoft.com/office/drawing/2014/main" id="{5267574B-F8F3-8239-4448-C97092FE1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5489" y="2711386"/>
            <a:ext cx="6756511" cy="3479691"/>
          </a:xfrm>
          <a:prstGeom prst="rect">
            <a:avLst/>
          </a:prstGeom>
        </p:spPr>
      </p:pic>
      <p:pic>
        <p:nvPicPr>
          <p:cNvPr id="3" name="Image 2" descr="Une image contenant logo, symbole, Graphique, clipart&#10;&#10;Description générée automatiquement">
            <a:extLst>
              <a:ext uri="{FF2B5EF4-FFF2-40B4-BE49-F238E27FC236}">
                <a16:creationId xmlns:a16="http://schemas.microsoft.com/office/drawing/2014/main" id="{FBF6644E-F736-1864-C040-4026491E0658}"/>
              </a:ext>
            </a:extLst>
          </p:cNvPr>
          <p:cNvPicPr>
            <a:picLocks noChangeAspect="1"/>
          </p:cNvPicPr>
          <p:nvPr/>
        </p:nvPicPr>
        <p:blipFill>
          <a:blip r:embed="rId4">
            <a:duotone>
              <a:schemeClr val="accent2">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9570504" y="44234"/>
            <a:ext cx="859514" cy="955016"/>
          </a:xfrm>
          <a:prstGeom prst="rect">
            <a:avLst/>
          </a:prstGeom>
        </p:spPr>
      </p:pic>
    </p:spTree>
    <p:extLst>
      <p:ext uri="{BB962C8B-B14F-4D97-AF65-F5344CB8AC3E}">
        <p14:creationId xmlns:p14="http://schemas.microsoft.com/office/powerpoint/2010/main" val="583857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155400"/>
            <a:ext cx="10515600" cy="717055"/>
          </a:xfrm>
        </p:spPr>
        <p:txBody>
          <a:bodyPr>
            <a:normAutofit/>
          </a:bodyPr>
          <a:lstStyle/>
          <a:p>
            <a:r>
              <a:rPr lang="fr-FR" sz="4400" b="1" dirty="0">
                <a:latin typeface="Arial Nova Cond Light" panose="020B0306020202020204" pitchFamily="34" charset="0"/>
              </a:rPr>
              <a:t>Bilan sur les déchèteries - Investissements</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0" y="852580"/>
            <a:ext cx="12192000" cy="1554189"/>
          </a:xfrm>
        </p:spPr>
        <p:txBody>
          <a:bodyPr>
            <a:normAutofit/>
          </a:bodyPr>
          <a:lstStyle/>
          <a:p>
            <a:pPr marL="0" indent="0">
              <a:spcBef>
                <a:spcPts val="0"/>
              </a:spcBef>
              <a:buNone/>
            </a:pPr>
            <a:r>
              <a:rPr lang="fr-FR" sz="1800" b="1" dirty="0">
                <a:effectLst>
                  <a:outerShdw blurRad="38100" dist="38100" dir="2700000" algn="tl">
                    <a:srgbClr val="000000">
                      <a:alpha val="43137"/>
                    </a:srgbClr>
                  </a:outerShdw>
                </a:effectLst>
                <a:latin typeface="Arial Nova Cond Light" panose="020B0306020202020204" pitchFamily="34" charset="0"/>
              </a:rPr>
              <a:t>Septembre 2024 = Morangis (estimation 1.500.000€ </a:t>
            </a:r>
            <a:r>
              <a:rPr lang="fr-FR" sz="1800" b="1" dirty="0" err="1">
                <a:effectLst>
                  <a:outerShdw blurRad="38100" dist="38100" dir="2700000" algn="tl">
                    <a:srgbClr val="000000">
                      <a:alpha val="43137"/>
                    </a:srgbClr>
                  </a:outerShdw>
                </a:effectLst>
                <a:latin typeface="Arial Nova Cond Light" panose="020B0306020202020204" pitchFamily="34" charset="0"/>
              </a:rPr>
              <a:t>ht</a:t>
            </a:r>
            <a:r>
              <a:rPr lang="fr-FR" sz="1800" b="1" dirty="0">
                <a:effectLst>
                  <a:outerShdw blurRad="38100" dist="38100" dir="2700000" algn="tl">
                    <a:srgbClr val="000000">
                      <a:alpha val="43137"/>
                    </a:srgbClr>
                  </a:outerShdw>
                </a:effectLst>
                <a:latin typeface="Arial Nova Cond Light" panose="020B0306020202020204" pitchFamily="34" charset="0"/>
              </a:rPr>
              <a:t>)</a:t>
            </a:r>
          </a:p>
          <a:p>
            <a:pPr marL="0" indent="0">
              <a:spcBef>
                <a:spcPts val="0"/>
              </a:spcBef>
              <a:buNone/>
            </a:pPr>
            <a:r>
              <a:rPr lang="fr-FR" sz="1800" dirty="0">
                <a:latin typeface="Arial Nova Cond Light" panose="020B0306020202020204" pitchFamily="34" charset="0"/>
              </a:rPr>
              <a:t>création de 2 bassins de récupération des eaux pluviales et incendies, création d’un local réemploi, réhabilitation du local gardien, réhausse et sécurisation des auvents, pose de panneaux photovoltaïques, création d’ombrières, vidéoprotection,…</a:t>
            </a:r>
          </a:p>
        </p:txBody>
      </p:sp>
      <p:grpSp>
        <p:nvGrpSpPr>
          <p:cNvPr id="5" name="Groupe 4">
            <a:extLst>
              <a:ext uri="{FF2B5EF4-FFF2-40B4-BE49-F238E27FC236}">
                <a16:creationId xmlns:a16="http://schemas.microsoft.com/office/drawing/2014/main" id="{C16964EB-5451-0300-768A-CD231A00B3CE}"/>
              </a:ext>
            </a:extLst>
          </p:cNvPr>
          <p:cNvGrpSpPr/>
          <p:nvPr/>
        </p:nvGrpSpPr>
        <p:grpSpPr>
          <a:xfrm>
            <a:off x="48510" y="2898476"/>
            <a:ext cx="1579379" cy="353683"/>
            <a:chOff x="108941" y="1792963"/>
            <a:chExt cx="1579379" cy="383258"/>
          </a:xfrm>
        </p:grpSpPr>
        <p:sp>
          <p:nvSpPr>
            <p:cNvPr id="6" name="Rectangle 5">
              <a:extLst>
                <a:ext uri="{FF2B5EF4-FFF2-40B4-BE49-F238E27FC236}">
                  <a16:creationId xmlns:a16="http://schemas.microsoft.com/office/drawing/2014/main" id="{33FC701F-B26D-C51A-19F4-6938C31DB489}"/>
                </a:ext>
              </a:extLst>
            </p:cNvPr>
            <p:cNvSpPr/>
            <p:nvPr/>
          </p:nvSpPr>
          <p:spPr>
            <a:xfrm>
              <a:off x="108941" y="1797894"/>
              <a:ext cx="1579379" cy="3783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algn="ctr"/>
              <a:endParaRPr lang="fr-FR"/>
            </a:p>
          </p:txBody>
        </p:sp>
        <p:sp>
          <p:nvSpPr>
            <p:cNvPr id="7" name="ZoneTexte 6">
              <a:extLst>
                <a:ext uri="{FF2B5EF4-FFF2-40B4-BE49-F238E27FC236}">
                  <a16:creationId xmlns:a16="http://schemas.microsoft.com/office/drawing/2014/main" id="{601FFB70-22D6-3B30-7D6C-C780C77B42AD}"/>
                </a:ext>
              </a:extLst>
            </p:cNvPr>
            <p:cNvSpPr txBox="1"/>
            <p:nvPr/>
          </p:nvSpPr>
          <p:spPr>
            <a:xfrm>
              <a:off x="108941" y="1792963"/>
              <a:ext cx="1579379" cy="3783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2400" kern="1200" dirty="0">
                  <a:effectLst>
                    <a:outerShdw blurRad="38100" dist="38100" dir="2700000" algn="tl">
                      <a:srgbClr val="000000">
                        <a:alpha val="43137"/>
                      </a:srgbClr>
                    </a:outerShdw>
                  </a:effectLst>
                </a:rPr>
                <a:t>Avant</a:t>
              </a:r>
            </a:p>
          </p:txBody>
        </p:sp>
      </p:grpSp>
      <p:grpSp>
        <p:nvGrpSpPr>
          <p:cNvPr id="8" name="Groupe 7">
            <a:extLst>
              <a:ext uri="{FF2B5EF4-FFF2-40B4-BE49-F238E27FC236}">
                <a16:creationId xmlns:a16="http://schemas.microsoft.com/office/drawing/2014/main" id="{CA5F3D6B-393D-EF26-58F5-22A29283D4CC}"/>
              </a:ext>
            </a:extLst>
          </p:cNvPr>
          <p:cNvGrpSpPr/>
          <p:nvPr/>
        </p:nvGrpSpPr>
        <p:grpSpPr>
          <a:xfrm>
            <a:off x="13452" y="5084161"/>
            <a:ext cx="1579379" cy="353683"/>
            <a:chOff x="108941" y="1792963"/>
            <a:chExt cx="1579379" cy="383258"/>
          </a:xfrm>
        </p:grpSpPr>
        <p:sp>
          <p:nvSpPr>
            <p:cNvPr id="9" name="Rectangle 8">
              <a:extLst>
                <a:ext uri="{FF2B5EF4-FFF2-40B4-BE49-F238E27FC236}">
                  <a16:creationId xmlns:a16="http://schemas.microsoft.com/office/drawing/2014/main" id="{9E4A9079-2B05-1FDE-42D5-66106855B45F}"/>
                </a:ext>
              </a:extLst>
            </p:cNvPr>
            <p:cNvSpPr/>
            <p:nvPr/>
          </p:nvSpPr>
          <p:spPr>
            <a:xfrm>
              <a:off x="108941" y="1797894"/>
              <a:ext cx="1579379" cy="3783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algn="ctr"/>
              <a:endParaRPr lang="fr-FR"/>
            </a:p>
          </p:txBody>
        </p:sp>
        <p:sp>
          <p:nvSpPr>
            <p:cNvPr id="10" name="ZoneTexte 9">
              <a:extLst>
                <a:ext uri="{FF2B5EF4-FFF2-40B4-BE49-F238E27FC236}">
                  <a16:creationId xmlns:a16="http://schemas.microsoft.com/office/drawing/2014/main" id="{99A19E22-BC35-DB2A-2E4C-388C20D7AAEC}"/>
                </a:ext>
              </a:extLst>
            </p:cNvPr>
            <p:cNvSpPr txBox="1"/>
            <p:nvPr/>
          </p:nvSpPr>
          <p:spPr>
            <a:xfrm>
              <a:off x="108941" y="1792963"/>
              <a:ext cx="1579379" cy="3783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2400" kern="1200" dirty="0">
                  <a:effectLst>
                    <a:outerShdw blurRad="38100" dist="38100" dir="2700000" algn="tl">
                      <a:srgbClr val="000000">
                        <a:alpha val="43137"/>
                      </a:srgbClr>
                    </a:outerShdw>
                  </a:effectLst>
                </a:rPr>
                <a:t>Après</a:t>
              </a:r>
            </a:p>
          </p:txBody>
        </p:sp>
      </p:grpSp>
      <p:pic>
        <p:nvPicPr>
          <p:cNvPr id="11" name="Image 10">
            <a:extLst>
              <a:ext uri="{FF2B5EF4-FFF2-40B4-BE49-F238E27FC236}">
                <a16:creationId xmlns:a16="http://schemas.microsoft.com/office/drawing/2014/main" id="{2B39A5A6-DBBD-8D90-523D-C986C014149D}"/>
              </a:ext>
            </a:extLst>
          </p:cNvPr>
          <p:cNvPicPr>
            <a:picLocks noChangeAspect="1"/>
          </p:cNvPicPr>
          <p:nvPr/>
        </p:nvPicPr>
        <p:blipFill>
          <a:blip r:embed="rId2"/>
          <a:stretch>
            <a:fillRect/>
          </a:stretch>
        </p:blipFill>
        <p:spPr>
          <a:xfrm>
            <a:off x="2644926" y="1800500"/>
            <a:ext cx="7065569" cy="2195951"/>
          </a:xfrm>
          <a:prstGeom prst="rect">
            <a:avLst/>
          </a:prstGeom>
        </p:spPr>
      </p:pic>
      <p:pic>
        <p:nvPicPr>
          <p:cNvPr id="12" name="Image 11">
            <a:extLst>
              <a:ext uri="{FF2B5EF4-FFF2-40B4-BE49-F238E27FC236}">
                <a16:creationId xmlns:a16="http://schemas.microsoft.com/office/drawing/2014/main" id="{00B7228D-F9B5-3477-0EA9-9D27AD201567}"/>
              </a:ext>
            </a:extLst>
          </p:cNvPr>
          <p:cNvPicPr>
            <a:picLocks noChangeAspect="1"/>
          </p:cNvPicPr>
          <p:nvPr/>
        </p:nvPicPr>
        <p:blipFill>
          <a:blip r:embed="rId3"/>
          <a:stretch>
            <a:fillRect/>
          </a:stretch>
        </p:blipFill>
        <p:spPr>
          <a:xfrm>
            <a:off x="2563215" y="4096139"/>
            <a:ext cx="7065569" cy="2678391"/>
          </a:xfrm>
          <a:prstGeom prst="rect">
            <a:avLst/>
          </a:prstGeom>
        </p:spPr>
      </p:pic>
      <p:pic>
        <p:nvPicPr>
          <p:cNvPr id="3" name="Image 2" descr="Une image contenant logo, symbole, Graphique, clipart&#10;&#10;Description générée automatiquement">
            <a:extLst>
              <a:ext uri="{FF2B5EF4-FFF2-40B4-BE49-F238E27FC236}">
                <a16:creationId xmlns:a16="http://schemas.microsoft.com/office/drawing/2014/main" id="{05B2EC57-63B5-B18D-6466-3CC12AE9E5FC}"/>
              </a:ext>
            </a:extLst>
          </p:cNvPr>
          <p:cNvPicPr>
            <a:picLocks noChangeAspect="1"/>
          </p:cNvPicPr>
          <p:nvPr/>
        </p:nvPicPr>
        <p:blipFill>
          <a:blip r:embed="rId4">
            <a:duotone>
              <a:schemeClr val="accent2">
                <a:shade val="45000"/>
                <a:satMod val="135000"/>
              </a:schemeClr>
              <a:prstClr val="white"/>
            </a:duotone>
            <a:extLst>
              <a:ext uri="{837473B0-CC2E-450A-ABE3-18F120FF3D39}">
                <a1611:picAttrSrcUrl xmlns:a1611="http://schemas.microsoft.com/office/drawing/2016/11/main" r:id="rId5"/>
              </a:ext>
            </a:extLst>
          </a:blip>
          <a:stretch>
            <a:fillRect/>
          </a:stretch>
        </p:blipFill>
        <p:spPr>
          <a:xfrm>
            <a:off x="9479902" y="36419"/>
            <a:ext cx="859514" cy="955016"/>
          </a:xfrm>
          <a:prstGeom prst="rect">
            <a:avLst/>
          </a:prstGeom>
        </p:spPr>
      </p:pic>
    </p:spTree>
    <p:extLst>
      <p:ext uri="{BB962C8B-B14F-4D97-AF65-F5344CB8AC3E}">
        <p14:creationId xmlns:p14="http://schemas.microsoft.com/office/powerpoint/2010/main" val="1142955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B84024F-EC38-45EF-82FA-C3241D5C7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3" descr="Rouleaux de plans">
            <a:extLst>
              <a:ext uri="{FF2B5EF4-FFF2-40B4-BE49-F238E27FC236}">
                <a16:creationId xmlns:a16="http://schemas.microsoft.com/office/drawing/2014/main" id="{5CB85F0A-E3B5-DD6D-9C8D-7A3B7C24E175}"/>
              </a:ext>
            </a:extLst>
          </p:cNvPr>
          <p:cNvPicPr>
            <a:picLocks noChangeAspect="1"/>
          </p:cNvPicPr>
          <p:nvPr/>
        </p:nvPicPr>
        <p:blipFill rotWithShape="1">
          <a:blip r:embed="rId2"/>
          <a:srcRect t="1299" b="14431"/>
          <a:stretch/>
        </p:blipFill>
        <p:spPr>
          <a:xfrm>
            <a:off x="20" y="7825"/>
            <a:ext cx="12191980" cy="6857990"/>
          </a:xfrm>
          <a:custGeom>
            <a:avLst/>
            <a:gdLst/>
            <a:ahLst/>
            <a:cxnLst/>
            <a:rect l="l" t="t" r="r" b="b"/>
            <a:pathLst>
              <a:path w="12192000"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0" y="3097166"/>
                </a:cubicBezTo>
                <a:cubicBezTo>
                  <a:pt x="4673888" y="3094594"/>
                  <a:pt x="4676460" y="3092024"/>
                  <a:pt x="4678390" y="3089451"/>
                </a:cubicBezTo>
                <a:close/>
                <a:moveTo>
                  <a:pt x="5151664" y="2187270"/>
                </a:moveTo>
                <a:cubicBezTo>
                  <a:pt x="5309852" y="2295300"/>
                  <a:pt x="5468039" y="2403973"/>
                  <a:pt x="5626226" y="2512004"/>
                </a:cubicBezTo>
                <a:cubicBezTo>
                  <a:pt x="5623653" y="2514576"/>
                  <a:pt x="5621725" y="2517148"/>
                  <a:pt x="5619152" y="2519721"/>
                </a:cubicBezTo>
                <a:cubicBezTo>
                  <a:pt x="5445533" y="2428409"/>
                  <a:pt x="5281559" y="2326810"/>
                  <a:pt x="5151664" y="2187270"/>
                </a:cubicBezTo>
                <a:close/>
                <a:moveTo>
                  <a:pt x="0" y="0"/>
                </a:moveTo>
                <a:lnTo>
                  <a:pt x="12192000" y="0"/>
                </a:lnTo>
                <a:lnTo>
                  <a:pt x="12192000" y="2278570"/>
                </a:lnTo>
                <a:lnTo>
                  <a:pt x="12173904" y="2284270"/>
                </a:lnTo>
                <a:cubicBezTo>
                  <a:pt x="11598583" y="2457853"/>
                  <a:pt x="10504139" y="2701056"/>
                  <a:pt x="9151350" y="2602030"/>
                </a:cubicBezTo>
                <a:cubicBezTo>
                  <a:pt x="9081902" y="2596885"/>
                  <a:pt x="9016313" y="2593669"/>
                  <a:pt x="8949437" y="2591098"/>
                </a:cubicBezTo>
                <a:cubicBezTo>
                  <a:pt x="8357843" y="2564732"/>
                  <a:pt x="7777183" y="2551871"/>
                  <a:pt x="7532186" y="2520363"/>
                </a:cubicBez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5" y="915344"/>
                  <a:pt x="4476478" y="886408"/>
                  <a:pt x="4427606" y="881906"/>
                </a:cubicBezTo>
                <a:cubicBezTo>
                  <a:pt x="4416675" y="880620"/>
                  <a:pt x="4405100" y="881263"/>
                  <a:pt x="4394168" y="882548"/>
                </a:cubicBezTo>
                <a:cubicBezTo>
                  <a:pt x="4381951"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1" y="947496"/>
                </a:cubicBezTo>
                <a:cubicBezTo>
                  <a:pt x="4339510" y="919203"/>
                  <a:pt x="4317003" y="917916"/>
                  <a:pt x="4288710" y="942994"/>
                </a:cubicBezTo>
                <a:cubicBezTo>
                  <a:pt x="4263632" y="965500"/>
                  <a:pt x="4251415" y="963572"/>
                  <a:pt x="4243055" y="932705"/>
                </a:cubicBezTo>
                <a:cubicBezTo>
                  <a:pt x="4230194"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5"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5" y="2000789"/>
                  <a:pt x="4812784" y="1971210"/>
                </a:cubicBezTo>
                <a:cubicBezTo>
                  <a:pt x="4677747" y="1892760"/>
                  <a:pt x="4563930" y="1791160"/>
                  <a:pt x="4448827" y="1691489"/>
                </a:cubicBezTo>
                <a:cubicBezTo>
                  <a:pt x="4378736" y="1630400"/>
                  <a:pt x="4306715" y="1571241"/>
                  <a:pt x="4229551" y="1517227"/>
                </a:cubicBezTo>
                <a:cubicBezTo>
                  <a:pt x="4216690" y="1508223"/>
                  <a:pt x="4207687" y="1496649"/>
                  <a:pt x="4198685"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4"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8" y="1782800"/>
                  <a:pt x="4283566" y="1798877"/>
                  <a:pt x="4287426" y="1811736"/>
                </a:cubicBezTo>
                <a:cubicBezTo>
                  <a:pt x="4299642" y="1849676"/>
                  <a:pt x="4320864" y="1883114"/>
                  <a:pt x="4349155" y="1912694"/>
                </a:cubicBezTo>
                <a:cubicBezTo>
                  <a:pt x="4445611" y="2010436"/>
                  <a:pt x="4556855" y="2094673"/>
                  <a:pt x="4660386" y="2185984"/>
                </a:cubicBezTo>
                <a:cubicBezTo>
                  <a:pt x="4716330" y="2235499"/>
                  <a:pt x="4767772" y="2288228"/>
                  <a:pt x="4816643" y="2342884"/>
                </a:cubicBezTo>
                <a:cubicBezTo>
                  <a:pt x="4827575" y="2355104"/>
                  <a:pt x="4826931" y="2366678"/>
                  <a:pt x="4823716" y="2380824"/>
                </a:cubicBezTo>
                <a:cubicBezTo>
                  <a:pt x="4810857" y="2438056"/>
                  <a:pt x="4830790" y="2457346"/>
                  <a:pt x="4895093" y="2446415"/>
                </a:cubicBezTo>
                <a:cubicBezTo>
                  <a:pt x="4915027" y="2443198"/>
                  <a:pt x="4928532" y="2446415"/>
                  <a:pt x="4940748" y="2459917"/>
                </a:cubicBezTo>
                <a:cubicBezTo>
                  <a:pt x="5088648" y="2627107"/>
                  <a:pt x="5263553" y="2767932"/>
                  <a:pt x="5454535" y="2893324"/>
                </a:cubicBezTo>
                <a:cubicBezTo>
                  <a:pt x="5532342" y="2944123"/>
                  <a:pt x="5612723" y="2992353"/>
                  <a:pt x="5694387" y="3037365"/>
                </a:cubicBezTo>
                <a:cubicBezTo>
                  <a:pt x="5694387" y="3040580"/>
                  <a:pt x="5694387" y="3044439"/>
                  <a:pt x="5694387" y="3047654"/>
                </a:cubicBezTo>
                <a:cubicBezTo>
                  <a:pt x="5693744"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8" y="2823234"/>
                  <a:pt x="4506699" y="2938980"/>
                </a:cubicBezTo>
                <a:cubicBezTo>
                  <a:pt x="4464901" y="2935122"/>
                  <a:pt x="4410886" y="2911330"/>
                  <a:pt x="4358801" y="2883679"/>
                </a:cubicBezTo>
                <a:cubicBezTo>
                  <a:pt x="4221192"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5" y="3100383"/>
                  <a:pt x="4221834" y="3122245"/>
                </a:cubicBezTo>
                <a:cubicBezTo>
                  <a:pt x="4245627" y="3144753"/>
                  <a:pt x="4268133" y="3167259"/>
                  <a:pt x="4290640" y="3191050"/>
                </a:cubicBezTo>
                <a:cubicBezTo>
                  <a:pt x="4306715" y="3208411"/>
                  <a:pt x="4326006" y="3223203"/>
                  <a:pt x="4307359" y="3252781"/>
                </a:cubicBezTo>
                <a:cubicBezTo>
                  <a:pt x="4298999" y="3266285"/>
                  <a:pt x="4353655" y="3339593"/>
                  <a:pt x="4371019" y="3344093"/>
                </a:cubicBezTo>
                <a:cubicBezTo>
                  <a:pt x="4373591" y="3344735"/>
                  <a:pt x="4376162" y="3345380"/>
                  <a:pt x="4378091" y="3345380"/>
                </a:cubicBezTo>
                <a:cubicBezTo>
                  <a:pt x="4415389"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0"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p:spPr>
      </p:pic>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389586" y="284833"/>
            <a:ext cx="7402348" cy="1463145"/>
          </a:xfrm>
        </p:spPr>
        <p:txBody>
          <a:bodyPr anchor="b">
            <a:normAutofit/>
          </a:bodyPr>
          <a:lstStyle/>
          <a:p>
            <a:r>
              <a:rPr lang="fr-FR" b="1" dirty="0">
                <a:latin typeface="Arial Nova Cond Light" panose="020B0306020202020204" pitchFamily="34" charset="0"/>
              </a:rPr>
              <a:t>Bilan sur les déchèteries</a:t>
            </a:r>
            <a:br>
              <a:rPr lang="fr-FR" b="1" dirty="0">
                <a:latin typeface="Arial Nova Cond Light" panose="020B0306020202020204" pitchFamily="34" charset="0"/>
              </a:rPr>
            </a:br>
            <a:r>
              <a:rPr lang="fr-FR" b="1" dirty="0">
                <a:latin typeface="Arial Nova Cond Light" panose="020B0306020202020204" pitchFamily="34" charset="0"/>
              </a:rPr>
              <a:t>Investissements à plus long terme</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593969" y="3107497"/>
            <a:ext cx="10759830" cy="3293303"/>
          </a:xfrm>
        </p:spPr>
        <p:txBody>
          <a:bodyPr>
            <a:normAutofit lnSpcReduction="10000"/>
          </a:bodyPr>
          <a:lstStyle/>
          <a:p>
            <a:pPr marL="0" indent="0">
              <a:lnSpc>
                <a:spcPct val="90000"/>
              </a:lnSpc>
              <a:spcBef>
                <a:spcPts val="0"/>
              </a:spcBef>
              <a:spcAft>
                <a:spcPts val="600"/>
              </a:spcAft>
              <a:buNone/>
            </a:pPr>
            <a:r>
              <a:rPr lang="fr-FR" sz="2000" b="1" dirty="0">
                <a:effectLst>
                  <a:outerShdw blurRad="38100" dist="38100" dir="2700000" algn="tl">
                    <a:srgbClr val="000000">
                      <a:alpha val="43137"/>
                    </a:srgbClr>
                  </a:outerShdw>
                </a:effectLst>
                <a:latin typeface="Arial Nova Cond Light" panose="020B0306020202020204" pitchFamily="34" charset="0"/>
              </a:rPr>
              <a:t>2024 (Etudes, consultation) / 2025 (Travaux)  = Saclas</a:t>
            </a:r>
          </a:p>
          <a:p>
            <a:pPr marL="0" indent="0">
              <a:lnSpc>
                <a:spcPct val="90000"/>
              </a:lnSpc>
              <a:spcBef>
                <a:spcPts val="0"/>
              </a:spcBef>
              <a:spcAft>
                <a:spcPts val="600"/>
              </a:spcAft>
              <a:buNone/>
            </a:pPr>
            <a:r>
              <a:rPr lang="fr-FR" sz="2000" dirty="0">
                <a:latin typeface="Arial Nova Cond Light" panose="020B0306020202020204" pitchFamily="34" charset="0"/>
              </a:rPr>
              <a:t>Démontage de la plateforme métallique pour raisons de sécurité (13 novembre 2023)</a:t>
            </a:r>
          </a:p>
          <a:p>
            <a:pPr marL="0" indent="0">
              <a:lnSpc>
                <a:spcPct val="90000"/>
              </a:lnSpc>
              <a:spcBef>
                <a:spcPts val="0"/>
              </a:spcBef>
              <a:spcAft>
                <a:spcPts val="600"/>
              </a:spcAft>
              <a:buNone/>
            </a:pPr>
            <a:r>
              <a:rPr lang="fr-FR" sz="2000" dirty="0">
                <a:latin typeface="Arial Nova Cond Light" panose="020B0306020202020204" pitchFamily="34" charset="0"/>
              </a:rPr>
              <a:t>Réhabilitation de la plateforme =&gt; réalisation de quai en modulo béton, réalisation d’une zone de réemploi, vidéoprotection …</a:t>
            </a:r>
          </a:p>
          <a:p>
            <a:pPr marL="0" indent="0">
              <a:lnSpc>
                <a:spcPct val="90000"/>
              </a:lnSpc>
              <a:spcBef>
                <a:spcPts val="0"/>
              </a:spcBef>
              <a:spcAft>
                <a:spcPts val="600"/>
              </a:spcAft>
              <a:buNone/>
            </a:pPr>
            <a:endParaRPr lang="fr-FR" sz="2000" dirty="0">
              <a:latin typeface="Arial Nova Cond Light" panose="020B0306020202020204" pitchFamily="34" charset="0"/>
            </a:endParaRPr>
          </a:p>
          <a:p>
            <a:pPr marL="0" indent="0">
              <a:lnSpc>
                <a:spcPct val="90000"/>
              </a:lnSpc>
              <a:spcBef>
                <a:spcPts val="0"/>
              </a:spcBef>
              <a:spcAft>
                <a:spcPts val="600"/>
              </a:spcAft>
              <a:buNone/>
            </a:pPr>
            <a:r>
              <a:rPr lang="fr-FR" sz="2000" b="1" dirty="0">
                <a:effectLst>
                  <a:outerShdw blurRad="38100" dist="38100" dir="2700000" algn="tl">
                    <a:srgbClr val="000000">
                      <a:alpha val="43137"/>
                    </a:srgbClr>
                  </a:outerShdw>
                </a:effectLst>
                <a:latin typeface="Arial Nova Cond Light" panose="020B0306020202020204" pitchFamily="34" charset="0"/>
              </a:rPr>
              <a:t>2024 (Etudes, consultation) / 2025 (Travaux) = Egly</a:t>
            </a:r>
          </a:p>
          <a:p>
            <a:pPr marL="0" indent="0">
              <a:lnSpc>
                <a:spcPct val="90000"/>
              </a:lnSpc>
              <a:spcBef>
                <a:spcPts val="0"/>
              </a:spcBef>
              <a:spcAft>
                <a:spcPts val="600"/>
              </a:spcAft>
              <a:buNone/>
            </a:pPr>
            <a:r>
              <a:rPr lang="fr-FR" sz="2000" dirty="0">
                <a:latin typeface="Arial Nova Cond Light" panose="020B0306020202020204" pitchFamily="34" charset="0"/>
              </a:rPr>
              <a:t>Création d’une zone de stockage des véhicules pour sécuriser les abords, agrandissement pour locaux DEEE et DDS, mise aux normes bassins eaux, vidéoprotection,…</a:t>
            </a:r>
          </a:p>
          <a:p>
            <a:pPr marL="0" indent="0">
              <a:lnSpc>
                <a:spcPct val="90000"/>
              </a:lnSpc>
              <a:spcBef>
                <a:spcPts val="0"/>
              </a:spcBef>
              <a:spcAft>
                <a:spcPts val="600"/>
              </a:spcAft>
              <a:buNone/>
            </a:pPr>
            <a:endParaRPr lang="fr-FR" sz="2000" dirty="0">
              <a:latin typeface="Arial Nova Cond Light" panose="020B0306020202020204" pitchFamily="34" charset="0"/>
            </a:endParaRPr>
          </a:p>
          <a:p>
            <a:pPr marL="0" indent="0">
              <a:lnSpc>
                <a:spcPct val="90000"/>
              </a:lnSpc>
              <a:spcBef>
                <a:spcPts val="0"/>
              </a:spcBef>
              <a:spcAft>
                <a:spcPts val="600"/>
              </a:spcAft>
              <a:buNone/>
            </a:pPr>
            <a:r>
              <a:rPr lang="fr-FR" sz="2000" b="1" dirty="0">
                <a:effectLst>
                  <a:outerShdw blurRad="38100" dist="38100" dir="2700000" algn="tl">
                    <a:srgbClr val="000000">
                      <a:alpha val="43137"/>
                    </a:srgbClr>
                  </a:outerShdw>
                </a:effectLst>
                <a:latin typeface="Arial Nova Cond Light" panose="020B0306020202020204" pitchFamily="34" charset="0"/>
              </a:rPr>
              <a:t>2024 (Etudes, consultation) / 2025 (Travaux) = Epinay sur Orge </a:t>
            </a:r>
          </a:p>
          <a:p>
            <a:pPr marL="0" indent="0">
              <a:lnSpc>
                <a:spcPct val="90000"/>
              </a:lnSpc>
              <a:spcBef>
                <a:spcPts val="0"/>
              </a:spcBef>
              <a:spcAft>
                <a:spcPts val="600"/>
              </a:spcAft>
              <a:buNone/>
            </a:pPr>
            <a:endParaRPr lang="fr-FR" sz="2000" dirty="0">
              <a:latin typeface="Arial Nova Cond Light" panose="020B0306020202020204" pitchFamily="34" charset="0"/>
            </a:endParaRPr>
          </a:p>
          <a:p>
            <a:pPr marL="0" indent="0">
              <a:lnSpc>
                <a:spcPct val="90000"/>
              </a:lnSpc>
              <a:spcBef>
                <a:spcPts val="0"/>
              </a:spcBef>
              <a:spcAft>
                <a:spcPts val="600"/>
              </a:spcAft>
              <a:buNone/>
            </a:pPr>
            <a:endParaRPr lang="fr-FR" sz="2000" dirty="0">
              <a:latin typeface="Arial Nova Cond Light" panose="020B0306020202020204" pitchFamily="34" charset="0"/>
            </a:endParaRPr>
          </a:p>
          <a:p>
            <a:pPr marL="0" indent="0">
              <a:lnSpc>
                <a:spcPct val="90000"/>
              </a:lnSpc>
              <a:spcBef>
                <a:spcPts val="0"/>
              </a:spcBef>
              <a:spcAft>
                <a:spcPts val="600"/>
              </a:spcAft>
              <a:buNone/>
            </a:pPr>
            <a:endParaRPr lang="fr-FR" sz="2000" dirty="0">
              <a:latin typeface="Arial Nova Cond Light" panose="020B0306020202020204" pitchFamily="34" charset="0"/>
            </a:endParaRPr>
          </a:p>
          <a:p>
            <a:pPr marL="0" indent="0">
              <a:lnSpc>
                <a:spcPct val="90000"/>
              </a:lnSpc>
              <a:spcBef>
                <a:spcPts val="0"/>
              </a:spcBef>
              <a:spcAft>
                <a:spcPts val="600"/>
              </a:spcAft>
              <a:buNone/>
            </a:pPr>
            <a:endParaRPr lang="fr-FR" sz="2000" dirty="0">
              <a:latin typeface="Arial Nova Cond Light" panose="020B0306020202020204" pitchFamily="34" charset="0"/>
            </a:endParaRPr>
          </a:p>
        </p:txBody>
      </p:sp>
      <p:pic>
        <p:nvPicPr>
          <p:cNvPr id="3" name="Image 2" descr="Une image contenant logo, symbole, Graphique, clipart&#10;&#10;Description générée automatiquement">
            <a:extLst>
              <a:ext uri="{FF2B5EF4-FFF2-40B4-BE49-F238E27FC236}">
                <a16:creationId xmlns:a16="http://schemas.microsoft.com/office/drawing/2014/main" id="{9A1D5C74-F7C9-CE6A-942A-B8BE224F0A7A}"/>
              </a:ext>
            </a:extLst>
          </p:cNvPr>
          <p:cNvPicPr>
            <a:picLocks noChangeAspect="1"/>
          </p:cNvPicPr>
          <p:nvPr/>
        </p:nvPicPr>
        <p:blipFill>
          <a:blip r:embed="rId3">
            <a:duotone>
              <a:schemeClr val="accent2">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6778008" y="792962"/>
            <a:ext cx="859514" cy="955016"/>
          </a:xfrm>
          <a:prstGeom prst="rect">
            <a:avLst/>
          </a:prstGeom>
        </p:spPr>
      </p:pic>
    </p:spTree>
    <p:extLst>
      <p:ext uri="{BB962C8B-B14F-4D97-AF65-F5344CB8AC3E}">
        <p14:creationId xmlns:p14="http://schemas.microsoft.com/office/powerpoint/2010/main" val="4179116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2070828-E616-4355-9C8A-A1065032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55161C6-1218-4EAF-A9E9-A319CFD76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47" y="2116753"/>
            <a:ext cx="4088106" cy="2781653"/>
          </a:xfrm>
          <a:custGeom>
            <a:avLst/>
            <a:gdLst>
              <a:gd name="connsiteX0" fmla="*/ 3362388 w 6230568"/>
              <a:gd name="connsiteY0" fmla="*/ 861 h 4239440"/>
              <a:gd name="connsiteX1" fmla="*/ 4026621 w 6230568"/>
              <a:gd name="connsiteY1" fmla="*/ 15392 h 4239440"/>
              <a:gd name="connsiteX2" fmla="*/ 5114556 w 6230568"/>
              <a:gd name="connsiteY2" fmla="*/ 34130 h 4239440"/>
              <a:gd name="connsiteX3" fmla="*/ 5776495 w 6230568"/>
              <a:gd name="connsiteY3" fmla="*/ 112905 h 4239440"/>
              <a:gd name="connsiteX4" fmla="*/ 5862918 w 6230568"/>
              <a:gd name="connsiteY4" fmla="*/ 141585 h 4239440"/>
              <a:gd name="connsiteX5" fmla="*/ 5840738 w 6230568"/>
              <a:gd name="connsiteY5" fmla="*/ 200475 h 4239440"/>
              <a:gd name="connsiteX6" fmla="*/ 5691219 w 6230568"/>
              <a:gd name="connsiteY6" fmla="*/ 216153 h 4239440"/>
              <a:gd name="connsiteX7" fmla="*/ 5773053 w 6230568"/>
              <a:gd name="connsiteY7" fmla="*/ 260130 h 4239440"/>
              <a:gd name="connsiteX8" fmla="*/ 5593324 w 6230568"/>
              <a:gd name="connsiteY8" fmla="*/ 293781 h 4239440"/>
              <a:gd name="connsiteX9" fmla="*/ 5617033 w 6230568"/>
              <a:gd name="connsiteY9" fmla="*/ 317108 h 4239440"/>
              <a:gd name="connsiteX10" fmla="*/ 5641124 w 6230568"/>
              <a:gd name="connsiteY10" fmla="*/ 339287 h 4239440"/>
              <a:gd name="connsiteX11" fmla="*/ 5299256 w 6230568"/>
              <a:gd name="connsiteY11" fmla="*/ 396265 h 4239440"/>
              <a:gd name="connsiteX12" fmla="*/ 5703073 w 6230568"/>
              <a:gd name="connsiteY12" fmla="*/ 500661 h 4239440"/>
              <a:gd name="connsiteX13" fmla="*/ 5629652 w 6230568"/>
              <a:gd name="connsiteY13" fmla="*/ 556874 h 4239440"/>
              <a:gd name="connsiteX14" fmla="*/ 5862918 w 6230568"/>
              <a:gd name="connsiteY14" fmla="*/ 645591 h 4239440"/>
              <a:gd name="connsiteX15" fmla="*/ 6052207 w 6230568"/>
              <a:gd name="connsiteY15" fmla="*/ 756106 h 4239440"/>
              <a:gd name="connsiteX16" fmla="*/ 6158515 w 6230568"/>
              <a:gd name="connsiteY16" fmla="*/ 901419 h 4239440"/>
              <a:gd name="connsiteX17" fmla="*/ 6195990 w 6230568"/>
              <a:gd name="connsiteY17" fmla="*/ 966427 h 4239440"/>
              <a:gd name="connsiteX18" fmla="*/ 6229642 w 6230568"/>
              <a:gd name="connsiteY18" fmla="*/ 1034878 h 4239440"/>
              <a:gd name="connsiteX19" fmla="*/ 6171516 w 6230568"/>
              <a:gd name="connsiteY19" fmla="*/ 1102946 h 4239440"/>
              <a:gd name="connsiteX20" fmla="*/ 6133659 w 6230568"/>
              <a:gd name="connsiteY20" fmla="*/ 1185545 h 4239440"/>
              <a:gd name="connsiteX21" fmla="*/ 6168458 w 6230568"/>
              <a:gd name="connsiteY21" fmla="*/ 1234110 h 4239440"/>
              <a:gd name="connsiteX22" fmla="*/ 6169222 w 6230568"/>
              <a:gd name="connsiteY22" fmla="*/ 1342712 h 4239440"/>
              <a:gd name="connsiteX23" fmla="*/ 6145131 w 6230568"/>
              <a:gd name="connsiteY23" fmla="*/ 1393954 h 4239440"/>
              <a:gd name="connsiteX24" fmla="*/ 6071709 w 6230568"/>
              <a:gd name="connsiteY24" fmla="*/ 1505233 h 4239440"/>
              <a:gd name="connsiteX25" fmla="*/ 6009378 w 6230568"/>
              <a:gd name="connsiteY25" fmla="*/ 1530089 h 4239440"/>
              <a:gd name="connsiteX26" fmla="*/ 6015879 w 6230568"/>
              <a:gd name="connsiteY26" fmla="*/ 1979030 h 4239440"/>
              <a:gd name="connsiteX27" fmla="*/ 6061385 w 6230568"/>
              <a:gd name="connsiteY27" fmla="*/ 2196234 h 4239440"/>
              <a:gd name="connsiteX28" fmla="*/ 6029263 w 6230568"/>
              <a:gd name="connsiteY28" fmla="*/ 2440972 h 4239440"/>
              <a:gd name="connsiteX29" fmla="*/ 6135571 w 6230568"/>
              <a:gd name="connsiteY29" fmla="*/ 2621848 h 4239440"/>
              <a:gd name="connsiteX30" fmla="*/ 6091594 w 6230568"/>
              <a:gd name="connsiteY30" fmla="*/ 2691446 h 4239440"/>
              <a:gd name="connsiteX31" fmla="*/ 6215493 w 6230568"/>
              <a:gd name="connsiteY31" fmla="*/ 2769456 h 4239440"/>
              <a:gd name="connsiteX32" fmla="*/ 6100389 w 6230568"/>
              <a:gd name="connsiteY32" fmla="*/ 2880352 h 4239440"/>
              <a:gd name="connsiteX33" fmla="*/ 5909953 w 6230568"/>
              <a:gd name="connsiteY33" fmla="*/ 3053963 h 4239440"/>
              <a:gd name="connsiteX34" fmla="*/ 5741696 w 6230568"/>
              <a:gd name="connsiteY34" fmla="*/ 3798118 h 4239440"/>
              <a:gd name="connsiteX35" fmla="*/ 5493899 w 6230568"/>
              <a:gd name="connsiteY35" fmla="*/ 4026795 h 4239440"/>
              <a:gd name="connsiteX36" fmla="*/ 3773471 w 6230568"/>
              <a:gd name="connsiteY36" fmla="*/ 4239028 h 4239440"/>
              <a:gd name="connsiteX37" fmla="*/ 2569285 w 6230568"/>
              <a:gd name="connsiteY37" fmla="*/ 4103275 h 4239440"/>
              <a:gd name="connsiteX38" fmla="*/ 2693948 w 6230568"/>
              <a:gd name="connsiteY38" fmla="*/ 4061593 h 4239440"/>
              <a:gd name="connsiteX39" fmla="*/ 2588788 w 6230568"/>
              <a:gd name="connsiteY39" fmla="*/ 4062358 h 4239440"/>
              <a:gd name="connsiteX40" fmla="*/ 2300073 w 6230568"/>
              <a:gd name="connsiteY40" fmla="*/ 4008822 h 4239440"/>
              <a:gd name="connsiteX41" fmla="*/ 1508500 w 6230568"/>
              <a:gd name="connsiteY41" fmla="*/ 3798118 h 4239440"/>
              <a:gd name="connsiteX42" fmla="*/ 1061089 w 6230568"/>
              <a:gd name="connsiteY42" fmla="*/ 3697546 h 4239440"/>
              <a:gd name="connsiteX43" fmla="*/ 939102 w 6230568"/>
              <a:gd name="connsiteY43" fmla="*/ 3648216 h 4239440"/>
              <a:gd name="connsiteX44" fmla="*/ 1243495 w 6230568"/>
              <a:gd name="connsiteY44" fmla="*/ 3624890 h 4239440"/>
              <a:gd name="connsiteX45" fmla="*/ 1083651 w 6230568"/>
              <a:gd name="connsiteY45" fmla="*/ 3595827 h 4239440"/>
              <a:gd name="connsiteX46" fmla="*/ 966636 w 6230568"/>
              <a:gd name="connsiteY46" fmla="*/ 3605770 h 4239440"/>
              <a:gd name="connsiteX47" fmla="*/ 885566 w 6230568"/>
              <a:gd name="connsiteY47" fmla="*/ 3609976 h 4239440"/>
              <a:gd name="connsiteX48" fmla="*/ 641976 w 6230568"/>
              <a:gd name="connsiteY48" fmla="*/ 3567912 h 4239440"/>
              <a:gd name="connsiteX49" fmla="*/ 399533 w 6230568"/>
              <a:gd name="connsiteY49" fmla="*/ 3583590 h 4239440"/>
              <a:gd name="connsiteX50" fmla="*/ 409093 w 6230568"/>
              <a:gd name="connsiteY50" fmla="*/ 3548792 h 4239440"/>
              <a:gd name="connsiteX51" fmla="*/ 792642 w 6230568"/>
              <a:gd name="connsiteY51" fmla="*/ 3417628 h 4239440"/>
              <a:gd name="connsiteX52" fmla="*/ 771610 w 6230568"/>
              <a:gd name="connsiteY52" fmla="*/ 3345736 h 4239440"/>
              <a:gd name="connsiteX53" fmla="*/ 945986 w 6230568"/>
              <a:gd name="connsiteY53" fmla="*/ 3317056 h 4239440"/>
              <a:gd name="connsiteX54" fmla="*/ 892449 w 6230568"/>
              <a:gd name="connsiteY54" fmla="*/ 3285316 h 4239440"/>
              <a:gd name="connsiteX55" fmla="*/ 949045 w 6230568"/>
              <a:gd name="connsiteY55" fmla="*/ 3262755 h 4239440"/>
              <a:gd name="connsiteX56" fmla="*/ 1252673 w 6230568"/>
              <a:gd name="connsiteY56" fmla="*/ 3200041 h 4239440"/>
              <a:gd name="connsiteX57" fmla="*/ 388825 w 6230568"/>
              <a:gd name="connsiteY57" fmla="*/ 3176714 h 4239440"/>
              <a:gd name="connsiteX58" fmla="*/ 127644 w 6230568"/>
              <a:gd name="connsiteY58" fmla="*/ 3111323 h 4239440"/>
              <a:gd name="connsiteX59" fmla="*/ 437008 w 6230568"/>
              <a:gd name="connsiteY59" fmla="*/ 2921652 h 4239440"/>
              <a:gd name="connsiteX60" fmla="*/ 601441 w 6230568"/>
              <a:gd name="connsiteY60" fmla="*/ 2840965 h 4239440"/>
              <a:gd name="connsiteX61" fmla="*/ 330700 w 6230568"/>
              <a:gd name="connsiteY61" fmla="*/ 2859320 h 4239440"/>
              <a:gd name="connsiteX62" fmla="*/ 534521 w 6230568"/>
              <a:gd name="connsiteY62" fmla="*/ 2720126 h 4239440"/>
              <a:gd name="connsiteX63" fmla="*/ 492839 w 6230568"/>
              <a:gd name="connsiteY63" fmla="*/ 2694505 h 4239440"/>
              <a:gd name="connsiteX64" fmla="*/ 416358 w 6230568"/>
              <a:gd name="connsiteY64" fmla="*/ 2677297 h 4239440"/>
              <a:gd name="connsiteX65" fmla="*/ 761285 w 6230568"/>
              <a:gd name="connsiteY65" fmla="*/ 2589726 h 4239440"/>
              <a:gd name="connsiteX66" fmla="*/ 664920 w 6230568"/>
              <a:gd name="connsiteY66" fmla="*/ 2466593 h 4239440"/>
              <a:gd name="connsiteX67" fmla="*/ 740253 w 6230568"/>
              <a:gd name="connsiteY67" fmla="*/ 2438677 h 4239440"/>
              <a:gd name="connsiteX68" fmla="*/ 650006 w 6230568"/>
              <a:gd name="connsiteY68" fmla="*/ 2435236 h 4239440"/>
              <a:gd name="connsiteX69" fmla="*/ 578879 w 6230568"/>
              <a:gd name="connsiteY69" fmla="*/ 2435618 h 4239440"/>
              <a:gd name="connsiteX70" fmla="*/ 451157 w 6230568"/>
              <a:gd name="connsiteY70" fmla="*/ 2404644 h 4239440"/>
              <a:gd name="connsiteX71" fmla="*/ 2216 w 6230568"/>
              <a:gd name="connsiteY71" fmla="*/ 2456650 h 4239440"/>
              <a:gd name="connsiteX72" fmla="*/ 97052 w 6230568"/>
              <a:gd name="connsiteY72" fmla="*/ 2383611 h 4239440"/>
              <a:gd name="connsiteX73" fmla="*/ 210626 w 6230568"/>
              <a:gd name="connsiteY73" fmla="*/ 2341930 h 4239440"/>
              <a:gd name="connsiteX74" fmla="*/ 57282 w 6230568"/>
              <a:gd name="connsiteY74" fmla="*/ 2319750 h 4239440"/>
              <a:gd name="connsiteX75" fmla="*/ 365499 w 6230568"/>
              <a:gd name="connsiteY75" fmla="*/ 2250153 h 4239440"/>
              <a:gd name="connsiteX76" fmla="*/ 290548 w 6230568"/>
              <a:gd name="connsiteY76" fmla="*/ 2187821 h 4239440"/>
              <a:gd name="connsiteX77" fmla="*/ 482896 w 6230568"/>
              <a:gd name="connsiteY77" fmla="*/ 1906755 h 4239440"/>
              <a:gd name="connsiteX78" fmla="*/ 867211 w 6230568"/>
              <a:gd name="connsiteY78" fmla="*/ 1747294 h 4239440"/>
              <a:gd name="connsiteX79" fmla="*/ 1063766 w 6230568"/>
              <a:gd name="connsiteY79" fmla="*/ 1734674 h 4239440"/>
              <a:gd name="connsiteX80" fmla="*/ 1008701 w 6230568"/>
              <a:gd name="connsiteY80" fmla="*/ 1683432 h 4239440"/>
              <a:gd name="connsiteX81" fmla="*/ 1152865 w 6230568"/>
              <a:gd name="connsiteY81" fmla="*/ 1394719 h 4239440"/>
              <a:gd name="connsiteX82" fmla="*/ 998376 w 6230568"/>
              <a:gd name="connsiteY82" fmla="*/ 1411927 h 4239440"/>
              <a:gd name="connsiteX83" fmla="*/ 206419 w 6230568"/>
              <a:gd name="connsiteY83" fmla="*/ 1424164 h 4239440"/>
              <a:gd name="connsiteX84" fmla="*/ 128027 w 6230568"/>
              <a:gd name="connsiteY84" fmla="*/ 1413074 h 4239440"/>
              <a:gd name="connsiteX85" fmla="*/ 672950 w 6230568"/>
              <a:gd name="connsiteY85" fmla="*/ 1268143 h 4239440"/>
              <a:gd name="connsiteX86" fmla="*/ 457658 w 6230568"/>
              <a:gd name="connsiteY86" fmla="*/ 1229138 h 4239440"/>
              <a:gd name="connsiteX87" fmla="*/ 407945 w 6230568"/>
              <a:gd name="connsiteY87" fmla="*/ 1213459 h 4239440"/>
              <a:gd name="connsiteX88" fmla="*/ 453451 w 6230568"/>
              <a:gd name="connsiteY88" fmla="*/ 1172924 h 4239440"/>
              <a:gd name="connsiteX89" fmla="*/ 568172 w 6230568"/>
              <a:gd name="connsiteY89" fmla="*/ 1132007 h 4239440"/>
              <a:gd name="connsiteX90" fmla="*/ 255367 w 6230568"/>
              <a:gd name="connsiteY90" fmla="*/ 1190898 h 4239440"/>
              <a:gd name="connsiteX91" fmla="*/ 277546 w 6230568"/>
              <a:gd name="connsiteY91" fmla="*/ 1128567 h 4239440"/>
              <a:gd name="connsiteX92" fmla="*/ 246572 w 6230568"/>
              <a:gd name="connsiteY92" fmla="*/ 1072353 h 4239440"/>
              <a:gd name="connsiteX93" fmla="*/ 422859 w 6230568"/>
              <a:gd name="connsiteY93" fmla="*/ 1000078 h 4239440"/>
              <a:gd name="connsiteX94" fmla="*/ 668362 w 6230568"/>
              <a:gd name="connsiteY94" fmla="*/ 858972 h 4239440"/>
              <a:gd name="connsiteX95" fmla="*/ 914629 w 6230568"/>
              <a:gd name="connsiteY95" fmla="*/ 768725 h 4239440"/>
              <a:gd name="connsiteX96" fmla="*/ 1117684 w 6230568"/>
              <a:gd name="connsiteY96" fmla="*/ 688420 h 4239440"/>
              <a:gd name="connsiteX97" fmla="*/ 928778 w 6230568"/>
              <a:gd name="connsiteY97" fmla="*/ 701040 h 4239440"/>
              <a:gd name="connsiteX98" fmla="*/ 1243877 w 6230568"/>
              <a:gd name="connsiteY98" fmla="*/ 574464 h 4239440"/>
              <a:gd name="connsiteX99" fmla="*/ 1291678 w 6230568"/>
              <a:gd name="connsiteY99" fmla="*/ 566434 h 4239440"/>
              <a:gd name="connsiteX100" fmla="*/ 1797596 w 6230568"/>
              <a:gd name="connsiteY100" fmla="*/ 476952 h 4239440"/>
              <a:gd name="connsiteX101" fmla="*/ 1895491 w 6230568"/>
              <a:gd name="connsiteY101" fmla="*/ 432593 h 4239440"/>
              <a:gd name="connsiteX102" fmla="*/ 1782682 w 6230568"/>
              <a:gd name="connsiteY102" fmla="*/ 423033 h 4239440"/>
              <a:gd name="connsiteX103" fmla="*/ 1406781 w 6230568"/>
              <a:gd name="connsiteY103" fmla="*/ 449419 h 4239440"/>
              <a:gd name="connsiteX104" fmla="*/ 1662226 w 6230568"/>
              <a:gd name="connsiteY104" fmla="*/ 393970 h 4239440"/>
              <a:gd name="connsiteX105" fmla="*/ 1383837 w 6230568"/>
              <a:gd name="connsiteY105" fmla="*/ 376762 h 4239440"/>
              <a:gd name="connsiteX106" fmla="*/ 1318063 w 6230568"/>
              <a:gd name="connsiteY106" fmla="*/ 333168 h 4239440"/>
              <a:gd name="connsiteX107" fmla="*/ 1365099 w 6230568"/>
              <a:gd name="connsiteY107" fmla="*/ 290722 h 4239440"/>
              <a:gd name="connsiteX108" fmla="*/ 1536798 w 6230568"/>
              <a:gd name="connsiteY108" fmla="*/ 244069 h 4239440"/>
              <a:gd name="connsiteX109" fmla="*/ 1711938 w 6230568"/>
              <a:gd name="connsiteY109" fmla="*/ 175619 h 4239440"/>
              <a:gd name="connsiteX110" fmla="*/ 2273687 w 6230568"/>
              <a:gd name="connsiteY110" fmla="*/ 78488 h 4239440"/>
              <a:gd name="connsiteX111" fmla="*/ 2646913 w 6230568"/>
              <a:gd name="connsiteY111" fmla="*/ 46749 h 4239440"/>
              <a:gd name="connsiteX112" fmla="*/ 3362388 w 6230568"/>
              <a:gd name="connsiteY112" fmla="*/ 861 h 42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230568" h="4239440">
                <a:moveTo>
                  <a:pt x="3362388" y="861"/>
                </a:moveTo>
                <a:cubicBezTo>
                  <a:pt x="3584946" y="-3346"/>
                  <a:pt x="3805210" y="8891"/>
                  <a:pt x="4026621" y="15392"/>
                </a:cubicBezTo>
                <a:cubicBezTo>
                  <a:pt x="4388374" y="26482"/>
                  <a:pt x="4752039" y="26099"/>
                  <a:pt x="5114556" y="34130"/>
                </a:cubicBezTo>
                <a:cubicBezTo>
                  <a:pt x="5340556" y="39101"/>
                  <a:pt x="5563879" y="57074"/>
                  <a:pt x="5776495" y="112905"/>
                </a:cubicBezTo>
                <a:cubicBezTo>
                  <a:pt x="5806322" y="120935"/>
                  <a:pt x="5839973" y="122465"/>
                  <a:pt x="5862918" y="141585"/>
                </a:cubicBezTo>
                <a:cubicBezTo>
                  <a:pt x="5888539" y="162999"/>
                  <a:pt x="5878214" y="194356"/>
                  <a:pt x="5840738" y="200475"/>
                </a:cubicBezTo>
                <a:cubicBezTo>
                  <a:pt x="5792938" y="208505"/>
                  <a:pt x="5743991" y="210800"/>
                  <a:pt x="5691219" y="216153"/>
                </a:cubicBezTo>
                <a:cubicBezTo>
                  <a:pt x="5711486" y="245598"/>
                  <a:pt x="5760434" y="223419"/>
                  <a:pt x="5773053" y="260130"/>
                </a:cubicBezTo>
                <a:cubicBezTo>
                  <a:pt x="5716458" y="285368"/>
                  <a:pt x="5648008" y="268925"/>
                  <a:pt x="5593324" y="293781"/>
                </a:cubicBezTo>
                <a:cubicBezTo>
                  <a:pt x="5594854" y="310989"/>
                  <a:pt x="5607090" y="312519"/>
                  <a:pt x="5617033" y="317108"/>
                </a:cubicBezTo>
                <a:cubicBezTo>
                  <a:pt x="5626976" y="321314"/>
                  <a:pt x="5651831" y="315196"/>
                  <a:pt x="5641124" y="339287"/>
                </a:cubicBezTo>
                <a:cubicBezTo>
                  <a:pt x="5527551" y="353818"/>
                  <a:pt x="5418949" y="403148"/>
                  <a:pt x="5299256" y="396265"/>
                </a:cubicBezTo>
                <a:cubicBezTo>
                  <a:pt x="5447247" y="409649"/>
                  <a:pt x="5572292" y="464333"/>
                  <a:pt x="5703073" y="500661"/>
                </a:cubicBezTo>
                <a:cubicBezTo>
                  <a:pt x="5697720" y="543490"/>
                  <a:pt x="5644949" y="526282"/>
                  <a:pt x="5629652" y="556874"/>
                </a:cubicBezTo>
                <a:cubicBezTo>
                  <a:pt x="5713398" y="578288"/>
                  <a:pt x="5793703" y="603527"/>
                  <a:pt x="5862918" y="645591"/>
                </a:cubicBezTo>
                <a:cubicBezTo>
                  <a:pt x="5925250" y="683449"/>
                  <a:pt x="5984521" y="725131"/>
                  <a:pt x="6052207" y="756106"/>
                </a:cubicBezTo>
                <a:cubicBezTo>
                  <a:pt x="6123334" y="788611"/>
                  <a:pt x="6166545" y="830293"/>
                  <a:pt x="6158515" y="901419"/>
                </a:cubicBezTo>
                <a:cubicBezTo>
                  <a:pt x="6155073" y="930482"/>
                  <a:pt x="6164251" y="954955"/>
                  <a:pt x="6195990" y="966427"/>
                </a:cubicBezTo>
                <a:cubicBezTo>
                  <a:pt x="6235378" y="980576"/>
                  <a:pt x="6231172" y="1001990"/>
                  <a:pt x="6229642" y="1034878"/>
                </a:cubicBezTo>
                <a:cubicBezTo>
                  <a:pt x="6227347" y="1074265"/>
                  <a:pt x="6207080" y="1089562"/>
                  <a:pt x="6171516" y="1102946"/>
                </a:cubicBezTo>
                <a:cubicBezTo>
                  <a:pt x="6120657" y="1121682"/>
                  <a:pt x="6120274" y="1150745"/>
                  <a:pt x="6133659" y="1185545"/>
                </a:cubicBezTo>
                <a:cubicBezTo>
                  <a:pt x="6140925" y="1204664"/>
                  <a:pt x="6152014" y="1219961"/>
                  <a:pt x="6168458" y="1234110"/>
                </a:cubicBezTo>
                <a:cubicBezTo>
                  <a:pt x="6225435" y="1283439"/>
                  <a:pt x="6225053" y="1284204"/>
                  <a:pt x="6169222" y="1342712"/>
                </a:cubicBezTo>
                <a:cubicBezTo>
                  <a:pt x="6154308" y="1358390"/>
                  <a:pt x="6138247" y="1368715"/>
                  <a:pt x="6145131" y="1393954"/>
                </a:cubicBezTo>
                <a:cubicBezTo>
                  <a:pt x="6168458" y="1477700"/>
                  <a:pt x="6165398" y="1477700"/>
                  <a:pt x="6071709" y="1505233"/>
                </a:cubicBezTo>
                <a:cubicBezTo>
                  <a:pt x="6050295" y="1511734"/>
                  <a:pt x="6021615" y="1505998"/>
                  <a:pt x="6009378" y="1530089"/>
                </a:cubicBezTo>
                <a:cubicBezTo>
                  <a:pt x="6017026" y="1547680"/>
                  <a:pt x="5999053" y="1972146"/>
                  <a:pt x="6015879" y="1979030"/>
                </a:cubicBezTo>
                <a:cubicBezTo>
                  <a:pt x="6147425" y="2032948"/>
                  <a:pt x="6163868" y="2096427"/>
                  <a:pt x="6061385" y="2196234"/>
                </a:cubicBezTo>
                <a:cubicBezTo>
                  <a:pt x="5992552" y="2263155"/>
                  <a:pt x="6000582" y="2372522"/>
                  <a:pt x="6029263" y="2440972"/>
                </a:cubicBezTo>
                <a:cubicBezTo>
                  <a:pt x="6137482" y="2471182"/>
                  <a:pt x="6113774" y="2551486"/>
                  <a:pt x="6135571" y="2621848"/>
                </a:cubicBezTo>
                <a:cubicBezTo>
                  <a:pt x="6151632" y="2674620"/>
                  <a:pt x="6088535" y="2667354"/>
                  <a:pt x="6091594" y="2691446"/>
                </a:cubicBezTo>
                <a:cubicBezTo>
                  <a:pt x="6131364" y="2720508"/>
                  <a:pt x="6184518" y="2729686"/>
                  <a:pt x="6215493" y="2769456"/>
                </a:cubicBezTo>
                <a:cubicBezTo>
                  <a:pt x="6159662" y="2798518"/>
                  <a:pt x="6131364" y="2839435"/>
                  <a:pt x="6100389" y="2880352"/>
                </a:cubicBezTo>
                <a:cubicBezTo>
                  <a:pt x="6050295" y="2946890"/>
                  <a:pt x="5982227" y="3003103"/>
                  <a:pt x="5909953" y="3053963"/>
                </a:cubicBezTo>
                <a:cubicBezTo>
                  <a:pt x="5873243" y="3408068"/>
                  <a:pt x="5754698" y="3779763"/>
                  <a:pt x="5741696" y="3798118"/>
                </a:cubicBezTo>
                <a:cubicBezTo>
                  <a:pt x="5688160" y="3792764"/>
                  <a:pt x="5584146" y="4006910"/>
                  <a:pt x="5493899" y="4026795"/>
                </a:cubicBezTo>
                <a:cubicBezTo>
                  <a:pt x="5399063" y="4048592"/>
                  <a:pt x="3988763" y="4249736"/>
                  <a:pt x="3773471" y="4239028"/>
                </a:cubicBezTo>
                <a:cubicBezTo>
                  <a:pt x="2603319" y="4182050"/>
                  <a:pt x="2569285" y="4103275"/>
                  <a:pt x="2569285" y="4103275"/>
                </a:cubicBezTo>
                <a:cubicBezTo>
                  <a:pt x="2569285" y="4103275"/>
                  <a:pt x="2635823" y="4083773"/>
                  <a:pt x="2693948" y="4061593"/>
                </a:cubicBezTo>
                <a:cubicBezTo>
                  <a:pt x="2658767" y="4062741"/>
                  <a:pt x="2623587" y="4063505"/>
                  <a:pt x="2588788" y="4062358"/>
                </a:cubicBezTo>
                <a:cubicBezTo>
                  <a:pt x="2319193" y="4054328"/>
                  <a:pt x="2565461" y="4039414"/>
                  <a:pt x="2300073" y="4008822"/>
                </a:cubicBezTo>
                <a:cubicBezTo>
                  <a:pt x="1852280" y="3957198"/>
                  <a:pt x="1919582" y="3943813"/>
                  <a:pt x="1508500" y="3798118"/>
                </a:cubicBezTo>
                <a:cubicBezTo>
                  <a:pt x="1472171" y="3785116"/>
                  <a:pt x="1217109" y="3706342"/>
                  <a:pt x="1061089" y="3697546"/>
                </a:cubicBezTo>
                <a:cubicBezTo>
                  <a:pt x="1019790" y="3695252"/>
                  <a:pt x="974667" y="3696017"/>
                  <a:pt x="939102" y="3648216"/>
                </a:cubicBezTo>
                <a:cubicBezTo>
                  <a:pt x="1048088" y="3649746"/>
                  <a:pt x="1141776" y="3649746"/>
                  <a:pt x="1243495" y="3624890"/>
                </a:cubicBezTo>
                <a:cubicBezTo>
                  <a:pt x="1189194" y="3590473"/>
                  <a:pt x="1126862" y="3619919"/>
                  <a:pt x="1083651" y="3595827"/>
                </a:cubicBezTo>
                <a:cubicBezTo>
                  <a:pt x="1043116" y="3573648"/>
                  <a:pt x="1007935" y="3570589"/>
                  <a:pt x="966636" y="3605770"/>
                </a:cubicBezTo>
                <a:cubicBezTo>
                  <a:pt x="945221" y="3624125"/>
                  <a:pt x="907363" y="3620683"/>
                  <a:pt x="885566" y="3609976"/>
                </a:cubicBezTo>
                <a:cubicBezTo>
                  <a:pt x="768933" y="3552233"/>
                  <a:pt x="771610" y="3552998"/>
                  <a:pt x="641976" y="3567912"/>
                </a:cubicBezTo>
                <a:cubicBezTo>
                  <a:pt x="559377" y="3577089"/>
                  <a:pt x="475248" y="3593533"/>
                  <a:pt x="399533" y="3583590"/>
                </a:cubicBezTo>
                <a:cubicBezTo>
                  <a:pt x="389973" y="3561793"/>
                  <a:pt x="398385" y="3551851"/>
                  <a:pt x="409093" y="3548792"/>
                </a:cubicBezTo>
                <a:cubicBezTo>
                  <a:pt x="583468" y="3501374"/>
                  <a:pt x="615972" y="3447073"/>
                  <a:pt x="792642" y="3417628"/>
                </a:cubicBezTo>
                <a:cubicBezTo>
                  <a:pt x="805644" y="3384359"/>
                  <a:pt x="741400" y="3378622"/>
                  <a:pt x="771610" y="3345736"/>
                </a:cubicBezTo>
                <a:cubicBezTo>
                  <a:pt x="826676" y="3320115"/>
                  <a:pt x="891302" y="3350325"/>
                  <a:pt x="945986" y="3317056"/>
                </a:cubicBezTo>
                <a:cubicBezTo>
                  <a:pt x="936426" y="3293347"/>
                  <a:pt x="890537" y="3310555"/>
                  <a:pt x="892449" y="3285316"/>
                </a:cubicBezTo>
                <a:cubicBezTo>
                  <a:pt x="894744" y="3256254"/>
                  <a:pt x="926866" y="3260843"/>
                  <a:pt x="949045" y="3262755"/>
                </a:cubicBezTo>
                <a:cubicBezTo>
                  <a:pt x="1056500" y="3272697"/>
                  <a:pt x="1149806" y="3218396"/>
                  <a:pt x="1252673" y="3200041"/>
                </a:cubicBezTo>
                <a:cubicBezTo>
                  <a:pt x="1142923" y="3154152"/>
                  <a:pt x="503164" y="3190863"/>
                  <a:pt x="388825" y="3176714"/>
                </a:cubicBezTo>
                <a:cubicBezTo>
                  <a:pt x="269133" y="3162183"/>
                  <a:pt x="78697" y="3123560"/>
                  <a:pt x="127644" y="3111323"/>
                </a:cubicBezTo>
                <a:cubicBezTo>
                  <a:pt x="183093" y="3097175"/>
                  <a:pt x="380795" y="2929300"/>
                  <a:pt x="437008" y="2921652"/>
                </a:cubicBezTo>
                <a:cubicBezTo>
                  <a:pt x="502399" y="2912857"/>
                  <a:pt x="515401" y="2901002"/>
                  <a:pt x="601441" y="2840965"/>
                </a:cubicBezTo>
                <a:cubicBezTo>
                  <a:pt x="658037" y="2801577"/>
                  <a:pt x="422477" y="2887235"/>
                  <a:pt x="330700" y="2859320"/>
                </a:cubicBezTo>
                <a:cubicBezTo>
                  <a:pt x="297049" y="2848995"/>
                  <a:pt x="534521" y="2740010"/>
                  <a:pt x="534521" y="2720126"/>
                </a:cubicBezTo>
                <a:cubicBezTo>
                  <a:pt x="534521" y="2699093"/>
                  <a:pt x="513106" y="2694505"/>
                  <a:pt x="492839" y="2694505"/>
                </a:cubicBezTo>
                <a:cubicBezTo>
                  <a:pt x="447715" y="2694505"/>
                  <a:pt x="461482" y="2676149"/>
                  <a:pt x="416358" y="2677297"/>
                </a:cubicBezTo>
                <a:cubicBezTo>
                  <a:pt x="548670" y="2624143"/>
                  <a:pt x="630504" y="2638292"/>
                  <a:pt x="761285" y="2589726"/>
                </a:cubicBezTo>
                <a:cubicBezTo>
                  <a:pt x="825147" y="2566017"/>
                  <a:pt x="599147" y="2487242"/>
                  <a:pt x="664920" y="2466593"/>
                </a:cubicBezTo>
                <a:cubicBezTo>
                  <a:pt x="689776" y="2458562"/>
                  <a:pt x="723045" y="2466975"/>
                  <a:pt x="740253" y="2438677"/>
                </a:cubicBezTo>
                <a:cubicBezTo>
                  <a:pt x="713103" y="2416116"/>
                  <a:pt x="677157" y="2426058"/>
                  <a:pt x="650006" y="2435236"/>
                </a:cubicBezTo>
                <a:cubicBezTo>
                  <a:pt x="580791" y="2458945"/>
                  <a:pt x="585763" y="2453209"/>
                  <a:pt x="578879" y="2435618"/>
                </a:cubicBezTo>
                <a:cubicBezTo>
                  <a:pt x="556318" y="2375581"/>
                  <a:pt x="500487" y="2394701"/>
                  <a:pt x="451157" y="2404644"/>
                </a:cubicBezTo>
                <a:cubicBezTo>
                  <a:pt x="302020" y="2434471"/>
                  <a:pt x="150971" y="2426058"/>
                  <a:pt x="2216" y="2456650"/>
                </a:cubicBezTo>
                <a:cubicBezTo>
                  <a:pt x="-13844" y="2460092"/>
                  <a:pt x="61489" y="2391642"/>
                  <a:pt x="97052" y="2383611"/>
                </a:cubicBezTo>
                <a:cubicBezTo>
                  <a:pt x="135675" y="2375199"/>
                  <a:pt x="183093" y="2381317"/>
                  <a:pt x="210626" y="2341930"/>
                </a:cubicBezTo>
                <a:cubicBezTo>
                  <a:pt x="161678" y="2331987"/>
                  <a:pt x="105848" y="2351107"/>
                  <a:pt x="57282" y="2319750"/>
                </a:cubicBezTo>
                <a:cubicBezTo>
                  <a:pt x="165120" y="2276539"/>
                  <a:pt x="272575" y="2278068"/>
                  <a:pt x="365499" y="2250153"/>
                </a:cubicBezTo>
                <a:cubicBezTo>
                  <a:pt x="373912" y="2198529"/>
                  <a:pt x="312727" y="2217266"/>
                  <a:pt x="290548" y="2187821"/>
                </a:cubicBezTo>
                <a:cubicBezTo>
                  <a:pt x="990345" y="2137344"/>
                  <a:pt x="599529" y="1988207"/>
                  <a:pt x="482896" y="1906755"/>
                </a:cubicBezTo>
                <a:cubicBezTo>
                  <a:pt x="443891" y="1879605"/>
                  <a:pt x="853827" y="1750735"/>
                  <a:pt x="867211" y="1747294"/>
                </a:cubicBezTo>
                <a:cubicBezTo>
                  <a:pt x="901245" y="1739263"/>
                  <a:pt x="1036233" y="1744999"/>
                  <a:pt x="1063766" y="1734674"/>
                </a:cubicBezTo>
                <a:cubicBezTo>
                  <a:pt x="1098947" y="1721673"/>
                  <a:pt x="982696" y="1699111"/>
                  <a:pt x="1008701" y="1683432"/>
                </a:cubicBezTo>
                <a:cubicBezTo>
                  <a:pt x="1191107" y="1572918"/>
                  <a:pt x="1204107" y="1406573"/>
                  <a:pt x="1152865" y="1394719"/>
                </a:cubicBezTo>
                <a:cubicBezTo>
                  <a:pt x="1099712" y="1382482"/>
                  <a:pt x="1047706" y="1392042"/>
                  <a:pt x="998376" y="1411927"/>
                </a:cubicBezTo>
                <a:cubicBezTo>
                  <a:pt x="918070" y="1444431"/>
                  <a:pt x="362057" y="1398160"/>
                  <a:pt x="206419" y="1424164"/>
                </a:cubicBezTo>
                <a:cubicBezTo>
                  <a:pt x="182710" y="1427988"/>
                  <a:pt x="150589" y="1445196"/>
                  <a:pt x="128027" y="1413074"/>
                </a:cubicBezTo>
                <a:cubicBezTo>
                  <a:pt x="288254" y="1309060"/>
                  <a:pt x="493986" y="1338888"/>
                  <a:pt x="672950" y="1268143"/>
                </a:cubicBezTo>
                <a:cubicBezTo>
                  <a:pt x="602588" y="1219578"/>
                  <a:pt x="531079" y="1221873"/>
                  <a:pt x="457658" y="1229138"/>
                </a:cubicBezTo>
                <a:cubicBezTo>
                  <a:pt x="438538" y="1231050"/>
                  <a:pt x="412534" y="1233727"/>
                  <a:pt x="407945" y="1213459"/>
                </a:cubicBezTo>
                <a:cubicBezTo>
                  <a:pt x="402209" y="1187838"/>
                  <a:pt x="433184" y="1183250"/>
                  <a:pt x="453451" y="1172924"/>
                </a:cubicBezTo>
                <a:cubicBezTo>
                  <a:pt x="484426" y="1156863"/>
                  <a:pt x="530314" y="1175984"/>
                  <a:pt x="568172" y="1132007"/>
                </a:cubicBezTo>
                <a:cubicBezTo>
                  <a:pt x="453451" y="1142333"/>
                  <a:pt x="356704" y="1160305"/>
                  <a:pt x="255367" y="1190898"/>
                </a:cubicBezTo>
                <a:cubicBezTo>
                  <a:pt x="264162" y="1163747"/>
                  <a:pt x="294754" y="1151128"/>
                  <a:pt x="277546" y="1128567"/>
                </a:cubicBezTo>
                <a:cubicBezTo>
                  <a:pt x="264545" y="1111740"/>
                  <a:pt x="227452" y="1103709"/>
                  <a:pt x="246572" y="1072353"/>
                </a:cubicBezTo>
                <a:cubicBezTo>
                  <a:pt x="300490" y="1039083"/>
                  <a:pt x="376971" y="1047879"/>
                  <a:pt x="422859" y="1000078"/>
                </a:cubicBezTo>
                <a:cubicBezTo>
                  <a:pt x="487868" y="932012"/>
                  <a:pt x="588822" y="908684"/>
                  <a:pt x="668362" y="858972"/>
                </a:cubicBezTo>
                <a:cubicBezTo>
                  <a:pt x="694747" y="842911"/>
                  <a:pt x="867976" y="786699"/>
                  <a:pt x="914629" y="768725"/>
                </a:cubicBezTo>
                <a:cubicBezTo>
                  <a:pt x="979637" y="743486"/>
                  <a:pt x="1053823" y="734691"/>
                  <a:pt x="1117684" y="688420"/>
                </a:cubicBezTo>
                <a:cubicBezTo>
                  <a:pt x="1054970" y="678860"/>
                  <a:pt x="1004112" y="722072"/>
                  <a:pt x="928778" y="701040"/>
                </a:cubicBezTo>
                <a:cubicBezTo>
                  <a:pt x="1048088" y="656299"/>
                  <a:pt x="1157454" y="636031"/>
                  <a:pt x="1243877" y="574464"/>
                </a:cubicBezTo>
                <a:cubicBezTo>
                  <a:pt x="1254585" y="566816"/>
                  <a:pt x="1275617" y="569111"/>
                  <a:pt x="1291678" y="566434"/>
                </a:cubicBezTo>
                <a:cubicBezTo>
                  <a:pt x="1460699" y="539283"/>
                  <a:pt x="1630486" y="516339"/>
                  <a:pt x="1797596" y="476952"/>
                </a:cubicBezTo>
                <a:cubicBezTo>
                  <a:pt x="1835454" y="467774"/>
                  <a:pt x="1902374" y="465480"/>
                  <a:pt x="1895491" y="432593"/>
                </a:cubicBezTo>
                <a:cubicBezTo>
                  <a:pt x="1885166" y="383263"/>
                  <a:pt x="1822835" y="418444"/>
                  <a:pt x="1782682" y="423033"/>
                </a:cubicBezTo>
                <a:cubicBezTo>
                  <a:pt x="1658019" y="437947"/>
                  <a:pt x="1533356" y="463950"/>
                  <a:pt x="1406781" y="449419"/>
                </a:cubicBezTo>
                <a:cubicBezTo>
                  <a:pt x="1492056" y="431064"/>
                  <a:pt x="1576950" y="412326"/>
                  <a:pt x="1662226" y="393970"/>
                </a:cubicBezTo>
                <a:cubicBezTo>
                  <a:pt x="1564330" y="400471"/>
                  <a:pt x="1479055" y="357642"/>
                  <a:pt x="1383837" y="376762"/>
                </a:cubicBezTo>
                <a:cubicBezTo>
                  <a:pt x="1353244" y="382881"/>
                  <a:pt x="1321123" y="363378"/>
                  <a:pt x="1318063" y="333168"/>
                </a:cubicBezTo>
                <a:cubicBezTo>
                  <a:pt x="1314622" y="309077"/>
                  <a:pt x="1343302" y="298370"/>
                  <a:pt x="1365099" y="290722"/>
                </a:cubicBezTo>
                <a:cubicBezTo>
                  <a:pt x="1420930" y="271219"/>
                  <a:pt x="1465288" y="213477"/>
                  <a:pt x="1536798" y="244069"/>
                </a:cubicBezTo>
                <a:cubicBezTo>
                  <a:pt x="1581921" y="195886"/>
                  <a:pt x="1653813" y="188238"/>
                  <a:pt x="1711938" y="175619"/>
                </a:cubicBezTo>
                <a:cubicBezTo>
                  <a:pt x="1897403" y="135849"/>
                  <a:pt x="2085546" y="104874"/>
                  <a:pt x="2273687" y="78488"/>
                </a:cubicBezTo>
                <a:cubicBezTo>
                  <a:pt x="2397204" y="61280"/>
                  <a:pt x="2524544" y="68546"/>
                  <a:pt x="2646913" y="46749"/>
                </a:cubicBezTo>
                <a:cubicBezTo>
                  <a:pt x="2886297" y="4302"/>
                  <a:pt x="3124151" y="5450"/>
                  <a:pt x="3362388" y="861"/>
                </a:cubicBez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0712891B-CA34-E77D-F712-5C473FA353E8}"/>
              </a:ext>
            </a:extLst>
          </p:cNvPr>
          <p:cNvSpPr>
            <a:spLocks noGrp="1"/>
          </p:cNvSpPr>
          <p:nvPr>
            <p:ph type="title"/>
          </p:nvPr>
        </p:nvSpPr>
        <p:spPr>
          <a:xfrm>
            <a:off x="838200" y="1495426"/>
            <a:ext cx="3220880" cy="4024310"/>
          </a:xfrm>
        </p:spPr>
        <p:txBody>
          <a:bodyPr vert="horz" lIns="91440" tIns="45720" rIns="91440" bIns="45720" rtlCol="0" anchor="ctr">
            <a:normAutofit/>
          </a:bodyPr>
          <a:lstStyle/>
          <a:p>
            <a:r>
              <a:rPr lang="en-US" sz="3600" b="1" dirty="0">
                <a:latin typeface="Arial Nova Cond Light" panose="020B0306020202020204" pitchFamily="34" charset="0"/>
              </a:rPr>
              <a:t>     Ordre du Jour</a:t>
            </a:r>
          </a:p>
        </p:txBody>
      </p:sp>
      <p:graphicFrame>
        <p:nvGraphicFramePr>
          <p:cNvPr id="33" name="ZoneTexte 3">
            <a:extLst>
              <a:ext uri="{FF2B5EF4-FFF2-40B4-BE49-F238E27FC236}">
                <a16:creationId xmlns:a16="http://schemas.microsoft.com/office/drawing/2014/main" id="{FD8C4EE5-BC19-65D2-BAD0-D70E17CB89FC}"/>
              </a:ext>
            </a:extLst>
          </p:cNvPr>
          <p:cNvGraphicFramePr/>
          <p:nvPr>
            <p:extLst>
              <p:ext uri="{D42A27DB-BD31-4B8C-83A1-F6EECF244321}">
                <p14:modId xmlns:p14="http://schemas.microsoft.com/office/powerpoint/2010/main" val="2675797677"/>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phique 3">
            <a:extLst>
              <a:ext uri="{FF2B5EF4-FFF2-40B4-BE49-F238E27FC236}">
                <a16:creationId xmlns:a16="http://schemas.microsoft.com/office/drawing/2014/main" id="{E25F8662-472C-9799-1B59-ADE535D57E7F}"/>
              </a:ext>
            </a:extLst>
          </p:cNvPr>
          <p:cNvPicPr>
            <a:picLocks noChangeAspect="1"/>
          </p:cNvPicPr>
          <p:nvPr/>
        </p:nvPicPr>
        <p:blipFill>
          <a:blip r:embed="rId7">
            <a:extLst>
              <a:ext uri="{96DAC541-7B7A-43D3-8B79-37D633B846F1}">
                <asvg:svgBlip xmlns:asvg="http://schemas.microsoft.com/office/drawing/2016/SVG/main" r:embed="rId8"/>
              </a:ext>
              <a:ext uri="{837473B0-CC2E-450A-ABE3-18F120FF3D39}">
                <a1611:picAttrSrcUrl xmlns:a1611="http://schemas.microsoft.com/office/drawing/2016/11/main" r:id="rId9"/>
              </a:ext>
            </a:extLst>
          </a:blip>
          <a:stretch>
            <a:fillRect/>
          </a:stretch>
        </p:blipFill>
        <p:spPr>
          <a:xfrm>
            <a:off x="918039" y="3232938"/>
            <a:ext cx="522573" cy="549281"/>
          </a:xfrm>
          <a:prstGeom prst="rect">
            <a:avLst/>
          </a:prstGeom>
        </p:spPr>
      </p:pic>
    </p:spTree>
    <p:extLst>
      <p:ext uri="{BB962C8B-B14F-4D97-AF65-F5344CB8AC3E}">
        <p14:creationId xmlns:p14="http://schemas.microsoft.com/office/powerpoint/2010/main" val="743631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365125"/>
            <a:ext cx="10515600" cy="1325563"/>
          </a:xfrm>
        </p:spPr>
        <p:txBody>
          <a:bodyPr>
            <a:normAutofit/>
          </a:bodyPr>
          <a:lstStyle/>
          <a:p>
            <a:r>
              <a:rPr lang="fr-FR" b="1" dirty="0">
                <a:latin typeface="Arial Nova Cond Light" panose="020B0306020202020204" pitchFamily="34" charset="0"/>
              </a:rPr>
              <a:t>Harmonisation de la gestion des Ecocentres</a:t>
            </a:r>
            <a:br>
              <a:rPr lang="fr-FR" b="1" dirty="0">
                <a:latin typeface="Arial Nova Cond Light" panose="020B0306020202020204" pitchFamily="34" charset="0"/>
              </a:rPr>
            </a:br>
            <a:r>
              <a:rPr lang="fr-FR" b="1" dirty="0">
                <a:latin typeface="Arial Nova Cond Light" panose="020B0306020202020204" pitchFamily="34" charset="0"/>
              </a:rPr>
              <a:t>Briis-sous-Forges / Dourdan / Saint-Chéron</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838201" y="2013625"/>
            <a:ext cx="8685361" cy="4163337"/>
          </a:xfrm>
        </p:spPr>
        <p:txBody>
          <a:bodyPr>
            <a:normAutofit/>
          </a:bodyPr>
          <a:lstStyle/>
          <a:p>
            <a:pPr marL="0" indent="0">
              <a:lnSpc>
                <a:spcPct val="90000"/>
              </a:lnSpc>
              <a:spcBef>
                <a:spcPts val="0"/>
              </a:spcBef>
              <a:spcAft>
                <a:spcPts val="600"/>
              </a:spcAft>
              <a:buNone/>
            </a:pPr>
            <a:r>
              <a:rPr lang="fr-FR" sz="1600" b="1" dirty="0">
                <a:effectLst>
                  <a:outerShdw blurRad="38100" dist="38100" dir="2700000" algn="tl">
                    <a:srgbClr val="000000">
                      <a:alpha val="43137"/>
                    </a:srgbClr>
                  </a:outerShdw>
                </a:effectLst>
                <a:latin typeface="Arial Nova Cond Light" panose="020B0306020202020204" pitchFamily="34" charset="0"/>
              </a:rPr>
              <a:t>1/ Harmonisation des jours et heures d’ouverture sur la base de tous les écocentres SIREDOM au 01/01/2024</a:t>
            </a:r>
          </a:p>
          <a:p>
            <a:pPr marL="0" indent="0">
              <a:lnSpc>
                <a:spcPct val="90000"/>
              </a:lnSpc>
              <a:spcBef>
                <a:spcPts val="0"/>
              </a:spcBef>
              <a:spcAft>
                <a:spcPts val="600"/>
              </a:spcAft>
              <a:buNone/>
            </a:pPr>
            <a:r>
              <a:rPr lang="fr-FR" sz="1600" dirty="0">
                <a:latin typeface="Arial Nova Cond Light" panose="020B0306020202020204" pitchFamily="34" charset="0"/>
              </a:rPr>
              <a:t>	=&gt; 1 communication unique pour les usagers	</a:t>
            </a:r>
          </a:p>
          <a:p>
            <a:pPr marL="0" indent="0">
              <a:lnSpc>
                <a:spcPct val="90000"/>
              </a:lnSpc>
              <a:spcBef>
                <a:spcPts val="0"/>
              </a:spcBef>
              <a:spcAft>
                <a:spcPts val="600"/>
              </a:spcAft>
              <a:buNone/>
            </a:pPr>
            <a:endParaRPr lang="fr-FR" sz="1600" dirty="0">
              <a:latin typeface="Arial Nova Cond Light" panose="020B0306020202020204" pitchFamily="34" charset="0"/>
            </a:endParaRPr>
          </a:p>
          <a:p>
            <a:pPr marL="0" indent="0">
              <a:lnSpc>
                <a:spcPct val="90000"/>
              </a:lnSpc>
              <a:spcBef>
                <a:spcPts val="0"/>
              </a:spcBef>
              <a:spcAft>
                <a:spcPts val="600"/>
              </a:spcAft>
              <a:buNone/>
            </a:pPr>
            <a:r>
              <a:rPr lang="fr-FR" sz="1600" b="1" dirty="0">
                <a:effectLst>
                  <a:outerShdw blurRad="38100" dist="38100" dir="2700000" algn="tl">
                    <a:srgbClr val="000000">
                      <a:alpha val="43137"/>
                    </a:srgbClr>
                  </a:outerShdw>
                </a:effectLst>
                <a:latin typeface="Arial Nova Cond Light" panose="020B0306020202020204" pitchFamily="34" charset="0"/>
              </a:rPr>
              <a:t>2/ Mise en place nouvelles bennes pour améliorer le tri :</a:t>
            </a:r>
          </a:p>
          <a:p>
            <a:pPr marL="0" indent="0">
              <a:lnSpc>
                <a:spcPct val="90000"/>
              </a:lnSpc>
              <a:spcBef>
                <a:spcPts val="0"/>
              </a:spcBef>
              <a:spcAft>
                <a:spcPts val="600"/>
              </a:spcAft>
              <a:buNone/>
            </a:pPr>
            <a:r>
              <a:rPr lang="fr-FR" sz="1600" dirty="0">
                <a:latin typeface="Arial Nova Cond Light" panose="020B0306020202020204" pitchFamily="34" charset="0"/>
              </a:rPr>
              <a:t>		- création benne valorisable vs benne bois sur les 3 écocentres</a:t>
            </a:r>
          </a:p>
          <a:p>
            <a:pPr marL="0" indent="0">
              <a:lnSpc>
                <a:spcPct val="90000"/>
              </a:lnSpc>
              <a:spcBef>
                <a:spcPts val="0"/>
              </a:spcBef>
              <a:spcAft>
                <a:spcPts val="600"/>
              </a:spcAft>
              <a:buNone/>
            </a:pPr>
            <a:r>
              <a:rPr lang="fr-FR" sz="1600" dirty="0">
                <a:latin typeface="Arial Nova Cond Light" panose="020B0306020202020204" pitchFamily="34" charset="0"/>
              </a:rPr>
              <a:t>		- création benne Eco-Maison sur St Chéron et Dourdan</a:t>
            </a:r>
          </a:p>
          <a:p>
            <a:pPr marL="0" indent="0">
              <a:lnSpc>
                <a:spcPct val="90000"/>
              </a:lnSpc>
              <a:spcBef>
                <a:spcPts val="0"/>
              </a:spcBef>
              <a:spcAft>
                <a:spcPts val="600"/>
              </a:spcAft>
              <a:buNone/>
            </a:pPr>
            <a:endParaRPr lang="fr-FR" sz="1600" dirty="0">
              <a:latin typeface="Arial Nova Cond Light" panose="020B0306020202020204" pitchFamily="34" charset="0"/>
            </a:endParaRPr>
          </a:p>
          <a:p>
            <a:pPr marL="0" indent="0">
              <a:lnSpc>
                <a:spcPct val="90000"/>
              </a:lnSpc>
              <a:spcBef>
                <a:spcPts val="0"/>
              </a:spcBef>
              <a:spcAft>
                <a:spcPts val="600"/>
              </a:spcAft>
              <a:buNone/>
            </a:pPr>
            <a:r>
              <a:rPr lang="fr-FR" sz="1600" b="1" dirty="0">
                <a:effectLst>
                  <a:outerShdw blurRad="38100" dist="38100" dir="2700000" algn="tl">
                    <a:srgbClr val="000000">
                      <a:alpha val="43137"/>
                    </a:srgbClr>
                  </a:outerShdw>
                </a:effectLst>
                <a:latin typeface="Arial Nova Cond Light" panose="020B0306020202020204" pitchFamily="34" charset="0"/>
              </a:rPr>
              <a:t>3/ Changement de tous les badges « particuliers ex SITREVA» en 2024</a:t>
            </a:r>
          </a:p>
          <a:p>
            <a:pPr marL="0" indent="0">
              <a:lnSpc>
                <a:spcPct val="90000"/>
              </a:lnSpc>
              <a:spcBef>
                <a:spcPts val="0"/>
              </a:spcBef>
              <a:spcAft>
                <a:spcPts val="600"/>
              </a:spcAft>
              <a:buNone/>
            </a:pPr>
            <a:endParaRPr lang="fr-FR" sz="1600" dirty="0">
              <a:latin typeface="Arial Nova Cond Light" panose="020B0306020202020204" pitchFamily="34" charset="0"/>
            </a:endParaRPr>
          </a:p>
          <a:p>
            <a:pPr marL="0" indent="0">
              <a:lnSpc>
                <a:spcPct val="90000"/>
              </a:lnSpc>
              <a:spcBef>
                <a:spcPts val="0"/>
              </a:spcBef>
              <a:spcAft>
                <a:spcPts val="600"/>
              </a:spcAft>
              <a:buNone/>
            </a:pPr>
            <a:r>
              <a:rPr lang="fr-FR" sz="1600" b="1" dirty="0">
                <a:effectLst>
                  <a:outerShdw blurRad="38100" dist="38100" dir="2700000" algn="tl">
                    <a:srgbClr val="000000">
                      <a:alpha val="43137"/>
                    </a:srgbClr>
                  </a:outerShdw>
                </a:effectLst>
                <a:latin typeface="Arial Nova Cond Light" panose="020B0306020202020204" pitchFamily="34" charset="0"/>
              </a:rPr>
              <a:t>4/ Harmonisation des jours et horaires </a:t>
            </a:r>
          </a:p>
          <a:p>
            <a:pPr marL="0" indent="0">
              <a:lnSpc>
                <a:spcPct val="90000"/>
              </a:lnSpc>
              <a:spcBef>
                <a:spcPts val="0"/>
              </a:spcBef>
              <a:spcAft>
                <a:spcPts val="600"/>
              </a:spcAft>
              <a:buNone/>
            </a:pPr>
            <a:endParaRPr lang="fr-FR" sz="1600" dirty="0">
              <a:latin typeface="Arial Nova Cond Light" panose="020B0306020202020204" pitchFamily="34" charset="0"/>
            </a:endParaRPr>
          </a:p>
          <a:p>
            <a:pPr marL="0" indent="0">
              <a:lnSpc>
                <a:spcPct val="90000"/>
              </a:lnSpc>
              <a:spcBef>
                <a:spcPts val="0"/>
              </a:spcBef>
              <a:spcAft>
                <a:spcPts val="600"/>
              </a:spcAft>
              <a:buNone/>
            </a:pPr>
            <a:endParaRPr lang="fr-FR" sz="1600" dirty="0">
              <a:latin typeface="Arial Nova Cond Light" panose="020B0306020202020204" pitchFamily="34" charset="0"/>
            </a:endParaRPr>
          </a:p>
          <a:p>
            <a:pPr marL="0" indent="0">
              <a:lnSpc>
                <a:spcPct val="90000"/>
              </a:lnSpc>
              <a:spcBef>
                <a:spcPts val="0"/>
              </a:spcBef>
              <a:spcAft>
                <a:spcPts val="600"/>
              </a:spcAft>
              <a:buNone/>
            </a:pPr>
            <a:endParaRPr lang="fr-FR" sz="1600" dirty="0">
              <a:latin typeface="Arial Nova Cond Light" panose="020B0306020202020204" pitchFamily="34" charset="0"/>
            </a:endParaRPr>
          </a:p>
          <a:p>
            <a:pPr marL="0" indent="0">
              <a:lnSpc>
                <a:spcPct val="90000"/>
              </a:lnSpc>
              <a:spcBef>
                <a:spcPts val="0"/>
              </a:spcBef>
              <a:spcAft>
                <a:spcPts val="600"/>
              </a:spcAft>
              <a:buNone/>
            </a:pPr>
            <a:endParaRPr lang="fr-FR" sz="1600" dirty="0">
              <a:latin typeface="Arial Nova Cond Light" panose="020B0306020202020204" pitchFamily="34" charset="0"/>
            </a:endParaRPr>
          </a:p>
        </p:txBody>
      </p:sp>
      <p:pic>
        <p:nvPicPr>
          <p:cNvPr id="35" name="Picture 33" descr="Rouleaux de plans">
            <a:extLst>
              <a:ext uri="{FF2B5EF4-FFF2-40B4-BE49-F238E27FC236}">
                <a16:creationId xmlns:a16="http://schemas.microsoft.com/office/drawing/2014/main" id="{5CB85F0A-E3B5-DD6D-9C8D-7A3B7C24E175}"/>
              </a:ext>
            </a:extLst>
          </p:cNvPr>
          <p:cNvPicPr>
            <a:picLocks noChangeAspect="1"/>
          </p:cNvPicPr>
          <p:nvPr/>
        </p:nvPicPr>
        <p:blipFill rotWithShape="1">
          <a:blip r:embed="rId2"/>
          <a:srcRect l="16233" r="-3" b="-3"/>
          <a:stretch/>
        </p:blipFill>
        <p:spPr>
          <a:xfrm>
            <a:off x="6908134" y="2453707"/>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226028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1" y="365125"/>
            <a:ext cx="5251316" cy="1807305"/>
          </a:xfrm>
        </p:spPr>
        <p:txBody>
          <a:bodyPr>
            <a:normAutofit/>
          </a:bodyPr>
          <a:lstStyle/>
          <a:p>
            <a:r>
              <a:rPr lang="fr-FR" b="1" dirty="0">
                <a:latin typeface="Arial Nova Cond Light" panose="020B0306020202020204" pitchFamily="34" charset="0"/>
              </a:rPr>
              <a:t>Mise en place logiciel</a:t>
            </a:r>
            <a:br>
              <a:rPr lang="fr-FR" b="1" dirty="0">
                <a:latin typeface="Arial Nova Cond Light" panose="020B0306020202020204" pitchFamily="34" charset="0"/>
              </a:rPr>
            </a:br>
            <a:endParaRPr lang="fr-FR" b="1" dirty="0">
              <a:latin typeface="Arial Nova Cond Light" panose="020B0306020202020204" pitchFamily="34" charset="0"/>
            </a:endParaRP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720803" y="2333297"/>
            <a:ext cx="5962785" cy="3843666"/>
          </a:xfrm>
        </p:spPr>
        <p:txBody>
          <a:bodyPr>
            <a:normAutofit/>
          </a:bodyPr>
          <a:lstStyle/>
          <a:p>
            <a:pPr marL="0" indent="0">
              <a:spcBef>
                <a:spcPts val="0"/>
              </a:spcBef>
              <a:spcAft>
                <a:spcPts val="600"/>
              </a:spcAft>
              <a:buNone/>
            </a:pPr>
            <a:r>
              <a:rPr lang="fr-FR" sz="2000" b="1" dirty="0">
                <a:effectLst>
                  <a:outerShdw blurRad="38100" dist="38100" dir="2700000" algn="tl">
                    <a:srgbClr val="000000">
                      <a:alpha val="43137"/>
                    </a:srgbClr>
                  </a:outerShdw>
                </a:effectLst>
                <a:latin typeface="Arial Nova Cond Light" panose="020B0306020202020204" pitchFamily="34" charset="0"/>
              </a:rPr>
              <a:t>1/ Permettre aux EPCI de mieux gérer les cartes des Particuliers</a:t>
            </a:r>
          </a:p>
          <a:p>
            <a:pPr marL="0" indent="0">
              <a:spcBef>
                <a:spcPts val="0"/>
              </a:spcBef>
              <a:spcAft>
                <a:spcPts val="600"/>
              </a:spcAft>
              <a:buNone/>
            </a:pPr>
            <a:endParaRPr lang="fr-FR" sz="2000" b="1" dirty="0">
              <a:effectLst>
                <a:outerShdw blurRad="38100" dist="38100" dir="2700000" algn="tl">
                  <a:srgbClr val="000000">
                    <a:alpha val="43137"/>
                  </a:srgbClr>
                </a:outerShdw>
              </a:effectLst>
              <a:latin typeface="Arial Nova Cond Light" panose="020B0306020202020204" pitchFamily="34" charset="0"/>
            </a:endParaRPr>
          </a:p>
          <a:p>
            <a:pPr marL="0" indent="0">
              <a:spcBef>
                <a:spcPts val="0"/>
              </a:spcBef>
              <a:spcAft>
                <a:spcPts val="600"/>
              </a:spcAft>
              <a:buNone/>
            </a:pPr>
            <a:r>
              <a:rPr lang="fr-FR" sz="2000" b="1" dirty="0">
                <a:effectLst>
                  <a:outerShdw blurRad="38100" dist="38100" dir="2700000" algn="tl">
                    <a:srgbClr val="000000">
                      <a:alpha val="43137"/>
                    </a:srgbClr>
                  </a:outerShdw>
                </a:effectLst>
                <a:latin typeface="Arial Nova Cond Light" panose="020B0306020202020204" pitchFamily="34" charset="0"/>
              </a:rPr>
              <a:t>2/ Permettre le prépaiement des professionnels</a:t>
            </a:r>
          </a:p>
          <a:p>
            <a:pPr marL="0" indent="0">
              <a:spcBef>
                <a:spcPts val="0"/>
              </a:spcBef>
              <a:spcAft>
                <a:spcPts val="600"/>
              </a:spcAft>
              <a:buNone/>
            </a:pPr>
            <a:endParaRPr lang="fr-FR" sz="2000" b="1" dirty="0">
              <a:effectLst>
                <a:outerShdw blurRad="38100" dist="38100" dir="2700000" algn="tl">
                  <a:srgbClr val="000000">
                    <a:alpha val="43137"/>
                  </a:srgbClr>
                </a:outerShdw>
              </a:effectLst>
              <a:latin typeface="Arial Nova Cond Light" panose="020B0306020202020204" pitchFamily="34" charset="0"/>
            </a:endParaRPr>
          </a:p>
          <a:p>
            <a:pPr marL="0" indent="0">
              <a:spcBef>
                <a:spcPts val="0"/>
              </a:spcBef>
              <a:spcAft>
                <a:spcPts val="600"/>
              </a:spcAft>
              <a:buNone/>
            </a:pPr>
            <a:r>
              <a:rPr lang="fr-FR" sz="2000" b="1" dirty="0">
                <a:effectLst>
                  <a:outerShdw blurRad="38100" dist="38100" dir="2700000" algn="tl">
                    <a:srgbClr val="000000">
                      <a:alpha val="43137"/>
                    </a:srgbClr>
                  </a:outerShdw>
                </a:effectLst>
                <a:latin typeface="Arial Nova Cond Light" panose="020B0306020202020204" pitchFamily="34" charset="0"/>
              </a:rPr>
              <a:t>3/ Optimiser la gestion du Bas de quai (courant 2024)</a:t>
            </a:r>
          </a:p>
        </p:txBody>
      </p:sp>
      <p:pic>
        <p:nvPicPr>
          <p:cNvPr id="34" name="Picture 33" descr="Personne pointant sur une carte">
            <a:extLst>
              <a:ext uri="{FF2B5EF4-FFF2-40B4-BE49-F238E27FC236}">
                <a16:creationId xmlns:a16="http://schemas.microsoft.com/office/drawing/2014/main" id="{E4AEEEEC-583D-9DD0-6B0D-EFB5E22538E1}"/>
              </a:ext>
            </a:extLst>
          </p:cNvPr>
          <p:cNvPicPr>
            <a:picLocks noChangeAspect="1"/>
          </p:cNvPicPr>
          <p:nvPr/>
        </p:nvPicPr>
        <p:blipFill rotWithShape="1">
          <a:blip r:embed="rId2"/>
          <a:srcRect l="15176" r="2678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Image 3">
            <a:extLst>
              <a:ext uri="{FF2B5EF4-FFF2-40B4-BE49-F238E27FC236}">
                <a16:creationId xmlns:a16="http://schemas.microsoft.com/office/drawing/2014/main" id="{42677D7B-6BBC-7681-A79A-FFD843364471}"/>
              </a:ext>
            </a:extLst>
          </p:cNvPr>
          <p:cNvPicPr>
            <a:picLocks noChangeAspect="1"/>
          </p:cNvPicPr>
          <p:nvPr/>
        </p:nvPicPr>
        <p:blipFill>
          <a:blip r:embed="rId3"/>
          <a:stretch>
            <a:fillRect/>
          </a:stretch>
        </p:blipFill>
        <p:spPr>
          <a:xfrm>
            <a:off x="1106427" y="1258053"/>
            <a:ext cx="1664904" cy="563251"/>
          </a:xfrm>
          <a:prstGeom prst="rect">
            <a:avLst/>
          </a:prstGeom>
        </p:spPr>
      </p:pic>
      <p:pic>
        <p:nvPicPr>
          <p:cNvPr id="6" name="Image 5">
            <a:extLst>
              <a:ext uri="{FF2B5EF4-FFF2-40B4-BE49-F238E27FC236}">
                <a16:creationId xmlns:a16="http://schemas.microsoft.com/office/drawing/2014/main" id="{12ACFB6F-F67D-2BAF-7401-569C2FE77526}"/>
              </a:ext>
            </a:extLst>
          </p:cNvPr>
          <p:cNvPicPr>
            <a:picLocks noChangeAspect="1"/>
          </p:cNvPicPr>
          <p:nvPr/>
        </p:nvPicPr>
        <p:blipFill>
          <a:blip r:embed="rId4"/>
          <a:stretch>
            <a:fillRect/>
          </a:stretch>
        </p:blipFill>
        <p:spPr>
          <a:xfrm>
            <a:off x="3116517" y="1268777"/>
            <a:ext cx="1256843" cy="552527"/>
          </a:xfrm>
          <a:prstGeom prst="rect">
            <a:avLst/>
          </a:prstGeom>
        </p:spPr>
      </p:pic>
      <p:pic>
        <p:nvPicPr>
          <p:cNvPr id="8" name="Image 7">
            <a:extLst>
              <a:ext uri="{FF2B5EF4-FFF2-40B4-BE49-F238E27FC236}">
                <a16:creationId xmlns:a16="http://schemas.microsoft.com/office/drawing/2014/main" id="{185C909F-E359-08DC-1D62-8D373166B863}"/>
              </a:ext>
            </a:extLst>
          </p:cNvPr>
          <p:cNvPicPr>
            <a:picLocks noChangeAspect="1"/>
          </p:cNvPicPr>
          <p:nvPr/>
        </p:nvPicPr>
        <p:blipFill>
          <a:blip r:embed="rId5"/>
          <a:stretch>
            <a:fillRect/>
          </a:stretch>
        </p:blipFill>
        <p:spPr>
          <a:xfrm>
            <a:off x="1699693" y="4523348"/>
            <a:ext cx="2143275" cy="2153198"/>
          </a:xfrm>
          <a:prstGeom prst="rect">
            <a:avLst/>
          </a:prstGeom>
        </p:spPr>
      </p:pic>
      <p:pic>
        <p:nvPicPr>
          <p:cNvPr id="12" name="Image 11">
            <a:extLst>
              <a:ext uri="{FF2B5EF4-FFF2-40B4-BE49-F238E27FC236}">
                <a16:creationId xmlns:a16="http://schemas.microsoft.com/office/drawing/2014/main" id="{3296F8A1-2809-CC6D-9F27-2E9C428F0276}"/>
              </a:ext>
            </a:extLst>
          </p:cNvPr>
          <p:cNvPicPr>
            <a:picLocks noChangeAspect="1"/>
          </p:cNvPicPr>
          <p:nvPr/>
        </p:nvPicPr>
        <p:blipFill>
          <a:blip r:embed="rId6"/>
          <a:stretch>
            <a:fillRect/>
          </a:stretch>
        </p:blipFill>
        <p:spPr>
          <a:xfrm>
            <a:off x="89845" y="3777339"/>
            <a:ext cx="637055" cy="743231"/>
          </a:xfrm>
          <a:prstGeom prst="rect">
            <a:avLst/>
          </a:prstGeom>
        </p:spPr>
      </p:pic>
      <p:pic>
        <p:nvPicPr>
          <p:cNvPr id="14" name="Image 13">
            <a:extLst>
              <a:ext uri="{FF2B5EF4-FFF2-40B4-BE49-F238E27FC236}">
                <a16:creationId xmlns:a16="http://schemas.microsoft.com/office/drawing/2014/main" id="{EC297772-B983-0F0F-4F4F-074B4D57AF88}"/>
              </a:ext>
            </a:extLst>
          </p:cNvPr>
          <p:cNvPicPr>
            <a:picLocks noChangeAspect="1"/>
          </p:cNvPicPr>
          <p:nvPr/>
        </p:nvPicPr>
        <p:blipFill>
          <a:blip r:embed="rId7"/>
          <a:stretch>
            <a:fillRect/>
          </a:stretch>
        </p:blipFill>
        <p:spPr>
          <a:xfrm>
            <a:off x="197438" y="2172430"/>
            <a:ext cx="421870" cy="753834"/>
          </a:xfrm>
          <a:prstGeom prst="rect">
            <a:avLst/>
          </a:prstGeom>
        </p:spPr>
      </p:pic>
      <p:pic>
        <p:nvPicPr>
          <p:cNvPr id="16" name="Image 15">
            <a:extLst>
              <a:ext uri="{FF2B5EF4-FFF2-40B4-BE49-F238E27FC236}">
                <a16:creationId xmlns:a16="http://schemas.microsoft.com/office/drawing/2014/main" id="{5B56B69D-027B-CD59-2A7D-C81527EC9107}"/>
              </a:ext>
            </a:extLst>
          </p:cNvPr>
          <p:cNvPicPr>
            <a:picLocks noChangeAspect="1"/>
          </p:cNvPicPr>
          <p:nvPr/>
        </p:nvPicPr>
        <p:blipFill>
          <a:blip r:embed="rId8"/>
          <a:stretch>
            <a:fillRect/>
          </a:stretch>
        </p:blipFill>
        <p:spPr>
          <a:xfrm>
            <a:off x="80699" y="3087131"/>
            <a:ext cx="637056" cy="582255"/>
          </a:xfrm>
          <a:prstGeom prst="rect">
            <a:avLst/>
          </a:prstGeom>
        </p:spPr>
      </p:pic>
    </p:spTree>
    <p:extLst>
      <p:ext uri="{BB962C8B-B14F-4D97-AF65-F5344CB8AC3E}">
        <p14:creationId xmlns:p14="http://schemas.microsoft.com/office/powerpoint/2010/main" val="426097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1" y="365126"/>
            <a:ext cx="5251316" cy="773210"/>
          </a:xfrm>
        </p:spPr>
        <p:txBody>
          <a:bodyPr>
            <a:normAutofit/>
          </a:bodyPr>
          <a:lstStyle/>
          <a:p>
            <a:r>
              <a:rPr lang="fr-FR" b="1" dirty="0">
                <a:latin typeface="Arial Nova Cond Light" panose="020B0306020202020204" pitchFamily="34" charset="0"/>
              </a:rPr>
              <a:t>Mise en place logiciel</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413133" y="2006354"/>
            <a:ext cx="5962785" cy="531201"/>
          </a:xfrm>
        </p:spPr>
        <p:txBody>
          <a:bodyPr>
            <a:normAutofit/>
          </a:bodyPr>
          <a:lstStyle/>
          <a:p>
            <a:pPr marL="0" indent="0">
              <a:spcBef>
                <a:spcPts val="0"/>
              </a:spcBef>
              <a:spcAft>
                <a:spcPts val="600"/>
              </a:spcAft>
              <a:buNone/>
            </a:pPr>
            <a:r>
              <a:rPr lang="fr-FR" sz="2000" b="1" dirty="0">
                <a:effectLst>
                  <a:outerShdw blurRad="38100" dist="38100" dir="2700000" algn="tl">
                    <a:srgbClr val="000000">
                      <a:alpha val="43137"/>
                    </a:srgbClr>
                  </a:outerShdw>
                </a:effectLst>
                <a:latin typeface="Arial Nova Cond Light" panose="020B0306020202020204" pitchFamily="34" charset="0"/>
              </a:rPr>
              <a:t>1/ Permettre aux EPCI de mieux gérer les cartes des Particuliers</a:t>
            </a:r>
          </a:p>
        </p:txBody>
      </p:sp>
      <p:pic>
        <p:nvPicPr>
          <p:cNvPr id="34" name="Picture 33" descr="Personne pointant sur une carte">
            <a:extLst>
              <a:ext uri="{FF2B5EF4-FFF2-40B4-BE49-F238E27FC236}">
                <a16:creationId xmlns:a16="http://schemas.microsoft.com/office/drawing/2014/main" id="{E4AEEEEC-583D-9DD0-6B0D-EFB5E22538E1}"/>
              </a:ext>
            </a:extLst>
          </p:cNvPr>
          <p:cNvPicPr>
            <a:picLocks noChangeAspect="1"/>
          </p:cNvPicPr>
          <p:nvPr/>
        </p:nvPicPr>
        <p:blipFill rotWithShape="1">
          <a:blip r:embed="rId2"/>
          <a:srcRect l="15176" r="2678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Espace réservé du contenu 2">
            <a:extLst>
              <a:ext uri="{FF2B5EF4-FFF2-40B4-BE49-F238E27FC236}">
                <a16:creationId xmlns:a16="http://schemas.microsoft.com/office/drawing/2014/main" id="{D56650BD-496D-E4C1-06F1-FD7C365A4B77}"/>
              </a:ext>
            </a:extLst>
          </p:cNvPr>
          <p:cNvSpPr txBox="1">
            <a:spLocks/>
          </p:cNvSpPr>
          <p:nvPr/>
        </p:nvSpPr>
        <p:spPr>
          <a:xfrm>
            <a:off x="410085" y="2466665"/>
            <a:ext cx="6413409" cy="4139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fr-FR" sz="2000" dirty="0">
                <a:latin typeface="Arial Nova Cond Light" panose="020B0306020202020204" pitchFamily="34" charset="0"/>
              </a:rPr>
              <a:t>Portail « Particulier » </a:t>
            </a:r>
          </a:p>
          <a:p>
            <a:pPr lvl="1">
              <a:spcBef>
                <a:spcPts val="0"/>
              </a:spcBef>
              <a:spcAft>
                <a:spcPts val="600"/>
              </a:spcAft>
            </a:pPr>
            <a:r>
              <a:rPr lang="fr-FR" sz="1600" dirty="0">
                <a:latin typeface="Arial Nova Cond Light" panose="020B0306020202020204" pitchFamily="34" charset="0"/>
              </a:rPr>
              <a:t>Création d’un compte</a:t>
            </a:r>
          </a:p>
          <a:p>
            <a:pPr lvl="1">
              <a:spcBef>
                <a:spcPts val="0"/>
              </a:spcBef>
              <a:spcAft>
                <a:spcPts val="600"/>
              </a:spcAft>
            </a:pPr>
            <a:r>
              <a:rPr lang="fr-FR" sz="1600" dirty="0">
                <a:latin typeface="Arial Nova Cond Light" panose="020B0306020202020204" pitchFamily="34" charset="0"/>
              </a:rPr>
              <a:t>Justificatif de domicile à renouveler tous les ans</a:t>
            </a:r>
          </a:p>
          <a:p>
            <a:pPr marL="0" indent="0">
              <a:spcBef>
                <a:spcPts val="0"/>
              </a:spcBef>
              <a:spcAft>
                <a:spcPts val="600"/>
              </a:spcAft>
              <a:buFont typeface="Arial" panose="020B0604020202020204" pitchFamily="34" charset="0"/>
              <a:buNone/>
            </a:pPr>
            <a:endParaRPr lang="fr-FR" sz="2000" dirty="0">
              <a:latin typeface="Arial Nova Cond Light" panose="020B0306020202020204" pitchFamily="34" charset="0"/>
            </a:endParaRPr>
          </a:p>
          <a:p>
            <a:pPr>
              <a:spcBef>
                <a:spcPts val="0"/>
              </a:spcBef>
              <a:spcAft>
                <a:spcPts val="600"/>
              </a:spcAft>
            </a:pPr>
            <a:r>
              <a:rPr lang="fr-FR" sz="2000" dirty="0">
                <a:latin typeface="Arial Nova Cond Light" panose="020B0306020202020204" pitchFamily="34" charset="0"/>
              </a:rPr>
              <a:t>Portail « EPCI » </a:t>
            </a:r>
          </a:p>
          <a:p>
            <a:pPr lvl="1">
              <a:spcBef>
                <a:spcPts val="0"/>
              </a:spcBef>
              <a:spcAft>
                <a:spcPts val="600"/>
              </a:spcAft>
            </a:pPr>
            <a:r>
              <a:rPr lang="fr-FR" sz="1600" dirty="0">
                <a:latin typeface="Arial Nova Cond Light" panose="020B0306020202020204" pitchFamily="34" charset="0"/>
              </a:rPr>
              <a:t>Contrôle des justificatifs de domicile, …</a:t>
            </a:r>
          </a:p>
          <a:p>
            <a:pPr marL="0" indent="0">
              <a:spcBef>
                <a:spcPts val="0"/>
              </a:spcBef>
              <a:spcAft>
                <a:spcPts val="600"/>
              </a:spcAft>
              <a:buFont typeface="Arial" panose="020B0604020202020204" pitchFamily="34" charset="0"/>
              <a:buNone/>
            </a:pPr>
            <a:endParaRPr lang="fr-FR" sz="2000" dirty="0">
              <a:latin typeface="Arial Nova Cond Light" panose="020B0306020202020204" pitchFamily="34" charset="0"/>
            </a:endParaRPr>
          </a:p>
          <a:p>
            <a:pPr>
              <a:spcBef>
                <a:spcPts val="0"/>
              </a:spcBef>
              <a:spcAft>
                <a:spcPts val="600"/>
              </a:spcAft>
            </a:pPr>
            <a:r>
              <a:rPr lang="fr-FR" sz="2000" dirty="0">
                <a:latin typeface="Arial Nova Cond Light" panose="020B0306020202020204" pitchFamily="34" charset="0"/>
              </a:rPr>
              <a:t>Pas de changement important pour les agents </a:t>
            </a:r>
          </a:p>
          <a:p>
            <a:pPr lvl="1">
              <a:spcBef>
                <a:spcPts val="0"/>
              </a:spcBef>
              <a:spcAft>
                <a:spcPts val="600"/>
              </a:spcAft>
            </a:pPr>
            <a:r>
              <a:rPr lang="fr-FR" sz="1600" dirty="0">
                <a:latin typeface="Arial Nova Cond Light" panose="020B0306020202020204" pitchFamily="34" charset="0"/>
              </a:rPr>
              <a:t>Formations des agents les 20, 21 et 22/11</a:t>
            </a:r>
          </a:p>
          <a:p>
            <a:pPr lvl="1">
              <a:spcBef>
                <a:spcPts val="0"/>
              </a:spcBef>
              <a:spcAft>
                <a:spcPts val="600"/>
              </a:spcAft>
            </a:pPr>
            <a:r>
              <a:rPr lang="fr-FR" sz="1600" dirty="0" err="1">
                <a:latin typeface="Arial Nova Cond Light" panose="020B0306020202020204" pitchFamily="34" charset="0"/>
              </a:rPr>
              <a:t>Crosscall</a:t>
            </a:r>
            <a:r>
              <a:rPr lang="fr-FR" sz="1600" dirty="0">
                <a:latin typeface="Arial Nova Cond Light" panose="020B0306020202020204" pitchFamily="34" charset="0"/>
              </a:rPr>
              <a:t> avec nouveau module ECOCITO actif</a:t>
            </a:r>
          </a:p>
          <a:p>
            <a:pPr lvl="1">
              <a:spcBef>
                <a:spcPts val="0"/>
              </a:spcBef>
              <a:spcAft>
                <a:spcPts val="600"/>
              </a:spcAft>
            </a:pPr>
            <a:r>
              <a:rPr lang="fr-FR" sz="1600" dirty="0">
                <a:latin typeface="Arial Nova Cond Light" panose="020B0306020202020204" pitchFamily="34" charset="0"/>
              </a:rPr>
              <a:t>Possibilité de lire les cartes (nouveau modèle) directement sur </a:t>
            </a:r>
            <a:r>
              <a:rPr lang="fr-FR" sz="1600" dirty="0" err="1">
                <a:latin typeface="Arial Nova Cond Light" panose="020B0306020202020204" pitchFamily="34" charset="0"/>
              </a:rPr>
              <a:t>Crosscall</a:t>
            </a:r>
            <a:endParaRPr lang="fr-FR" sz="1600" dirty="0">
              <a:latin typeface="Arial Nova Cond Light" panose="020B0306020202020204" pitchFamily="34" charset="0"/>
            </a:endParaRPr>
          </a:p>
        </p:txBody>
      </p:sp>
      <p:pic>
        <p:nvPicPr>
          <p:cNvPr id="4" name="Image 3">
            <a:extLst>
              <a:ext uri="{FF2B5EF4-FFF2-40B4-BE49-F238E27FC236}">
                <a16:creationId xmlns:a16="http://schemas.microsoft.com/office/drawing/2014/main" id="{DF747AC4-A4A3-165B-2EF0-526F00334AFB}"/>
              </a:ext>
            </a:extLst>
          </p:cNvPr>
          <p:cNvPicPr>
            <a:picLocks noChangeAspect="1"/>
          </p:cNvPicPr>
          <p:nvPr/>
        </p:nvPicPr>
        <p:blipFill>
          <a:blip r:embed="rId3"/>
          <a:stretch>
            <a:fillRect/>
          </a:stretch>
        </p:blipFill>
        <p:spPr>
          <a:xfrm>
            <a:off x="1258967" y="1009093"/>
            <a:ext cx="1664904" cy="563251"/>
          </a:xfrm>
          <a:prstGeom prst="rect">
            <a:avLst/>
          </a:prstGeom>
        </p:spPr>
      </p:pic>
      <p:pic>
        <p:nvPicPr>
          <p:cNvPr id="5" name="Image 4">
            <a:extLst>
              <a:ext uri="{FF2B5EF4-FFF2-40B4-BE49-F238E27FC236}">
                <a16:creationId xmlns:a16="http://schemas.microsoft.com/office/drawing/2014/main" id="{0D176807-D8C5-5C2A-FC4A-B2EF486B4FA4}"/>
              </a:ext>
            </a:extLst>
          </p:cNvPr>
          <p:cNvPicPr>
            <a:picLocks noChangeAspect="1"/>
          </p:cNvPicPr>
          <p:nvPr/>
        </p:nvPicPr>
        <p:blipFill>
          <a:blip r:embed="rId4"/>
          <a:stretch>
            <a:fillRect/>
          </a:stretch>
        </p:blipFill>
        <p:spPr>
          <a:xfrm>
            <a:off x="3269057" y="1019817"/>
            <a:ext cx="1256843" cy="552527"/>
          </a:xfrm>
          <a:prstGeom prst="rect">
            <a:avLst/>
          </a:prstGeom>
        </p:spPr>
      </p:pic>
      <p:pic>
        <p:nvPicPr>
          <p:cNvPr id="8" name="Image 7">
            <a:extLst>
              <a:ext uri="{FF2B5EF4-FFF2-40B4-BE49-F238E27FC236}">
                <a16:creationId xmlns:a16="http://schemas.microsoft.com/office/drawing/2014/main" id="{820249B5-012D-EFC7-AA2E-96BFF22513C3}"/>
              </a:ext>
            </a:extLst>
          </p:cNvPr>
          <p:cNvPicPr>
            <a:picLocks noChangeAspect="1"/>
          </p:cNvPicPr>
          <p:nvPr/>
        </p:nvPicPr>
        <p:blipFill>
          <a:blip r:embed="rId5"/>
          <a:stretch>
            <a:fillRect/>
          </a:stretch>
        </p:blipFill>
        <p:spPr>
          <a:xfrm>
            <a:off x="1" y="6195526"/>
            <a:ext cx="792960" cy="662473"/>
          </a:xfrm>
          <a:prstGeom prst="rect">
            <a:avLst/>
          </a:prstGeom>
        </p:spPr>
      </p:pic>
    </p:spTree>
    <p:extLst>
      <p:ext uri="{BB962C8B-B14F-4D97-AF65-F5344CB8AC3E}">
        <p14:creationId xmlns:p14="http://schemas.microsoft.com/office/powerpoint/2010/main" val="2102317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413133" y="2006354"/>
            <a:ext cx="5962785" cy="531201"/>
          </a:xfrm>
        </p:spPr>
        <p:txBody>
          <a:bodyPr>
            <a:normAutofit/>
          </a:bodyPr>
          <a:lstStyle/>
          <a:p>
            <a:pPr marL="0" indent="0">
              <a:spcBef>
                <a:spcPts val="0"/>
              </a:spcBef>
              <a:spcAft>
                <a:spcPts val="600"/>
              </a:spcAft>
              <a:buNone/>
            </a:pPr>
            <a:r>
              <a:rPr lang="fr-FR" sz="2000" b="1" dirty="0">
                <a:effectLst>
                  <a:outerShdw blurRad="38100" dist="38100" dir="2700000" algn="tl">
                    <a:srgbClr val="000000">
                      <a:alpha val="43137"/>
                    </a:srgbClr>
                  </a:outerShdw>
                </a:effectLst>
                <a:latin typeface="Arial Nova Cond Light" panose="020B0306020202020204" pitchFamily="34" charset="0"/>
              </a:rPr>
              <a:t>2/ Permettre le prépaiement des professionnels</a:t>
            </a:r>
          </a:p>
        </p:txBody>
      </p:sp>
      <p:pic>
        <p:nvPicPr>
          <p:cNvPr id="34" name="Picture 33" descr="Personne pointant sur une carte">
            <a:extLst>
              <a:ext uri="{FF2B5EF4-FFF2-40B4-BE49-F238E27FC236}">
                <a16:creationId xmlns:a16="http://schemas.microsoft.com/office/drawing/2014/main" id="{E4AEEEEC-583D-9DD0-6B0D-EFB5E22538E1}"/>
              </a:ext>
            </a:extLst>
          </p:cNvPr>
          <p:cNvPicPr>
            <a:picLocks noChangeAspect="1"/>
          </p:cNvPicPr>
          <p:nvPr/>
        </p:nvPicPr>
        <p:blipFill rotWithShape="1">
          <a:blip r:embed="rId2"/>
          <a:srcRect l="15176" r="2678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Espace réservé du contenu 2">
            <a:extLst>
              <a:ext uri="{FF2B5EF4-FFF2-40B4-BE49-F238E27FC236}">
                <a16:creationId xmlns:a16="http://schemas.microsoft.com/office/drawing/2014/main" id="{D56650BD-496D-E4C1-06F1-FD7C365A4B77}"/>
              </a:ext>
            </a:extLst>
          </p:cNvPr>
          <p:cNvSpPr txBox="1">
            <a:spLocks/>
          </p:cNvSpPr>
          <p:nvPr/>
        </p:nvSpPr>
        <p:spPr>
          <a:xfrm>
            <a:off x="410085" y="2466665"/>
            <a:ext cx="6413409" cy="4139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fr-FR" sz="2000" dirty="0">
                <a:latin typeface="Arial Nova Cond Light" panose="020B0306020202020204" pitchFamily="34" charset="0"/>
              </a:rPr>
              <a:t>Changement des cartes PRO</a:t>
            </a:r>
          </a:p>
          <a:p>
            <a:pPr lvl="1">
              <a:spcBef>
                <a:spcPts val="0"/>
              </a:spcBef>
              <a:spcAft>
                <a:spcPts val="600"/>
              </a:spcAft>
            </a:pPr>
            <a:r>
              <a:rPr lang="fr-FR" sz="1600" dirty="0">
                <a:latin typeface="Arial Nova Cond Light" panose="020B0306020202020204" pitchFamily="34" charset="0"/>
              </a:rPr>
              <a:t>Lettre envoyée à tous les PRO en compte</a:t>
            </a:r>
          </a:p>
          <a:p>
            <a:pPr lvl="1">
              <a:spcBef>
                <a:spcPts val="0"/>
              </a:spcBef>
              <a:spcAft>
                <a:spcPts val="600"/>
              </a:spcAft>
            </a:pPr>
            <a:r>
              <a:rPr lang="fr-FR" sz="1600" dirty="0">
                <a:latin typeface="Arial Nova Cond Light" panose="020B0306020202020204" pitchFamily="34" charset="0"/>
              </a:rPr>
              <a:t>Permanence sur 10 sites / deux semaines</a:t>
            </a:r>
          </a:p>
          <a:p>
            <a:pPr lvl="1">
              <a:spcBef>
                <a:spcPts val="0"/>
              </a:spcBef>
              <a:spcAft>
                <a:spcPts val="600"/>
              </a:spcAft>
            </a:pPr>
            <a:r>
              <a:rPr lang="fr-FR" sz="1600" dirty="0">
                <a:latin typeface="Arial Nova Cond Light" panose="020B0306020202020204" pitchFamily="34" charset="0"/>
              </a:rPr>
              <a:t>Changement de la carte à Lisses pour les retardataires</a:t>
            </a:r>
          </a:p>
          <a:p>
            <a:pPr>
              <a:spcBef>
                <a:spcPts val="0"/>
              </a:spcBef>
              <a:spcAft>
                <a:spcPts val="600"/>
              </a:spcAft>
            </a:pPr>
            <a:endParaRPr lang="fr-FR" sz="2000" dirty="0">
              <a:latin typeface="Arial Nova Cond Light" panose="020B0306020202020204" pitchFamily="34" charset="0"/>
            </a:endParaRPr>
          </a:p>
          <a:p>
            <a:pPr>
              <a:spcBef>
                <a:spcPts val="0"/>
              </a:spcBef>
              <a:spcAft>
                <a:spcPts val="600"/>
              </a:spcAft>
            </a:pPr>
            <a:r>
              <a:rPr lang="fr-FR" sz="2000" dirty="0">
                <a:latin typeface="Arial Nova Cond Light" panose="020B0306020202020204" pitchFamily="34" charset="0"/>
              </a:rPr>
              <a:t>Portail « PRO »</a:t>
            </a:r>
          </a:p>
          <a:p>
            <a:pPr lvl="1">
              <a:spcBef>
                <a:spcPts val="0"/>
              </a:spcBef>
              <a:spcAft>
                <a:spcPts val="600"/>
              </a:spcAft>
            </a:pPr>
            <a:r>
              <a:rPr lang="fr-FR" sz="1600" dirty="0">
                <a:latin typeface="Arial Nova Cond Light" panose="020B0306020202020204" pitchFamily="34" charset="0"/>
              </a:rPr>
              <a:t>Nouvelle carte active au 1er décembre 2024</a:t>
            </a:r>
          </a:p>
          <a:p>
            <a:pPr lvl="1">
              <a:spcBef>
                <a:spcPts val="0"/>
              </a:spcBef>
              <a:spcAft>
                <a:spcPts val="600"/>
              </a:spcAft>
            </a:pPr>
            <a:r>
              <a:rPr lang="fr-FR" sz="1600" dirty="0">
                <a:latin typeface="Arial Nova Cond Light" panose="020B0306020202020204" pitchFamily="34" charset="0"/>
              </a:rPr>
              <a:t>Prépaiement en place progressivement à partir du 1er janvier 2024 sur base volontariat </a:t>
            </a:r>
          </a:p>
          <a:p>
            <a:pPr lvl="1">
              <a:spcBef>
                <a:spcPts val="0"/>
              </a:spcBef>
              <a:spcAft>
                <a:spcPts val="600"/>
              </a:spcAft>
            </a:pPr>
            <a:r>
              <a:rPr lang="fr-FR" sz="1600" dirty="0">
                <a:latin typeface="Arial Nova Cond Light" panose="020B0306020202020204" pitchFamily="34" charset="0"/>
              </a:rPr>
              <a:t>1er juillet 2024 : prépaiement obligatoire</a:t>
            </a:r>
          </a:p>
          <a:p>
            <a:pPr lvl="1">
              <a:spcBef>
                <a:spcPts val="0"/>
              </a:spcBef>
              <a:spcAft>
                <a:spcPts val="600"/>
              </a:spcAft>
            </a:pPr>
            <a:r>
              <a:rPr lang="fr-FR" sz="1600" dirty="0">
                <a:latin typeface="Arial Nova Cond Light" panose="020B0306020202020204" pitchFamily="34" charset="0"/>
              </a:rPr>
              <a:t>Tolérance pour retard prépaiement jusqu’à 5 m3</a:t>
            </a:r>
          </a:p>
        </p:txBody>
      </p:sp>
      <p:sp>
        <p:nvSpPr>
          <p:cNvPr id="6" name="Titre 1">
            <a:extLst>
              <a:ext uri="{FF2B5EF4-FFF2-40B4-BE49-F238E27FC236}">
                <a16:creationId xmlns:a16="http://schemas.microsoft.com/office/drawing/2014/main" id="{4172ED3B-115A-E819-B677-6B0195650F45}"/>
              </a:ext>
            </a:extLst>
          </p:cNvPr>
          <p:cNvSpPr txBox="1">
            <a:spLocks/>
          </p:cNvSpPr>
          <p:nvPr/>
        </p:nvSpPr>
        <p:spPr>
          <a:xfrm>
            <a:off x="838201" y="365125"/>
            <a:ext cx="5251316"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r>
              <a:rPr lang="fr-FR" b="1">
                <a:latin typeface="Arial Nova Cond Light" panose="020B0306020202020204" pitchFamily="34" charset="0"/>
              </a:rPr>
              <a:t>Mise en place logiciel</a:t>
            </a:r>
            <a:br>
              <a:rPr lang="fr-FR" b="1">
                <a:latin typeface="Arial Nova Cond Light" panose="020B0306020202020204" pitchFamily="34" charset="0"/>
              </a:rPr>
            </a:br>
            <a:endParaRPr lang="fr-FR" b="1" dirty="0">
              <a:latin typeface="Arial Nova Cond Light" panose="020B0306020202020204" pitchFamily="34" charset="0"/>
            </a:endParaRPr>
          </a:p>
        </p:txBody>
      </p:sp>
      <p:pic>
        <p:nvPicPr>
          <p:cNvPr id="7" name="Image 6">
            <a:extLst>
              <a:ext uri="{FF2B5EF4-FFF2-40B4-BE49-F238E27FC236}">
                <a16:creationId xmlns:a16="http://schemas.microsoft.com/office/drawing/2014/main" id="{0929BE0E-2C7D-EB95-5778-4E29121AB9DF}"/>
              </a:ext>
            </a:extLst>
          </p:cNvPr>
          <p:cNvPicPr>
            <a:picLocks noChangeAspect="1"/>
          </p:cNvPicPr>
          <p:nvPr/>
        </p:nvPicPr>
        <p:blipFill>
          <a:blip r:embed="rId3"/>
          <a:stretch>
            <a:fillRect/>
          </a:stretch>
        </p:blipFill>
        <p:spPr>
          <a:xfrm>
            <a:off x="1106427" y="1258053"/>
            <a:ext cx="1664904" cy="563251"/>
          </a:xfrm>
          <a:prstGeom prst="rect">
            <a:avLst/>
          </a:prstGeom>
        </p:spPr>
      </p:pic>
      <p:pic>
        <p:nvPicPr>
          <p:cNvPr id="8" name="Image 7">
            <a:extLst>
              <a:ext uri="{FF2B5EF4-FFF2-40B4-BE49-F238E27FC236}">
                <a16:creationId xmlns:a16="http://schemas.microsoft.com/office/drawing/2014/main" id="{491A4ED0-1B34-684E-9A1A-C435C729E8DD}"/>
              </a:ext>
            </a:extLst>
          </p:cNvPr>
          <p:cNvPicPr>
            <a:picLocks noChangeAspect="1"/>
          </p:cNvPicPr>
          <p:nvPr/>
        </p:nvPicPr>
        <p:blipFill>
          <a:blip r:embed="rId4"/>
          <a:stretch>
            <a:fillRect/>
          </a:stretch>
        </p:blipFill>
        <p:spPr>
          <a:xfrm>
            <a:off x="3116517" y="1268777"/>
            <a:ext cx="1256843" cy="552527"/>
          </a:xfrm>
          <a:prstGeom prst="rect">
            <a:avLst/>
          </a:prstGeom>
        </p:spPr>
      </p:pic>
      <p:pic>
        <p:nvPicPr>
          <p:cNvPr id="9" name="Image 8">
            <a:extLst>
              <a:ext uri="{FF2B5EF4-FFF2-40B4-BE49-F238E27FC236}">
                <a16:creationId xmlns:a16="http://schemas.microsoft.com/office/drawing/2014/main" id="{94E22E7A-151C-E25E-2B9C-0805326D7CCD}"/>
              </a:ext>
            </a:extLst>
          </p:cNvPr>
          <p:cNvPicPr>
            <a:picLocks noChangeAspect="1"/>
          </p:cNvPicPr>
          <p:nvPr/>
        </p:nvPicPr>
        <p:blipFill>
          <a:blip r:embed="rId5"/>
          <a:stretch>
            <a:fillRect/>
          </a:stretch>
        </p:blipFill>
        <p:spPr>
          <a:xfrm>
            <a:off x="-3049" y="6168311"/>
            <a:ext cx="749497" cy="685024"/>
          </a:xfrm>
          <a:prstGeom prst="rect">
            <a:avLst/>
          </a:prstGeom>
        </p:spPr>
      </p:pic>
    </p:spTree>
    <p:extLst>
      <p:ext uri="{BB962C8B-B14F-4D97-AF65-F5344CB8AC3E}">
        <p14:creationId xmlns:p14="http://schemas.microsoft.com/office/powerpoint/2010/main" val="768470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413133" y="2006354"/>
            <a:ext cx="5962785" cy="531201"/>
          </a:xfrm>
        </p:spPr>
        <p:txBody>
          <a:bodyPr>
            <a:normAutofit/>
          </a:bodyPr>
          <a:lstStyle/>
          <a:p>
            <a:pPr marL="0" indent="0">
              <a:spcBef>
                <a:spcPts val="0"/>
              </a:spcBef>
              <a:spcAft>
                <a:spcPts val="600"/>
              </a:spcAft>
              <a:buNone/>
            </a:pPr>
            <a:r>
              <a:rPr lang="fr-FR" sz="2000" b="1" dirty="0">
                <a:effectLst>
                  <a:outerShdw blurRad="38100" dist="38100" dir="2700000" algn="tl">
                    <a:srgbClr val="000000">
                      <a:alpha val="43137"/>
                    </a:srgbClr>
                  </a:outerShdw>
                </a:effectLst>
                <a:latin typeface="Arial Nova Cond Light" panose="020B0306020202020204" pitchFamily="34" charset="0"/>
              </a:rPr>
              <a:t>3/ Optimiser la gestion du Bas de quai (courant 2024)</a:t>
            </a:r>
          </a:p>
        </p:txBody>
      </p:sp>
      <p:pic>
        <p:nvPicPr>
          <p:cNvPr id="34" name="Picture 33" descr="Personne pointant sur une carte">
            <a:extLst>
              <a:ext uri="{FF2B5EF4-FFF2-40B4-BE49-F238E27FC236}">
                <a16:creationId xmlns:a16="http://schemas.microsoft.com/office/drawing/2014/main" id="{E4AEEEEC-583D-9DD0-6B0D-EFB5E22538E1}"/>
              </a:ext>
            </a:extLst>
          </p:cNvPr>
          <p:cNvPicPr>
            <a:picLocks noChangeAspect="1"/>
          </p:cNvPicPr>
          <p:nvPr/>
        </p:nvPicPr>
        <p:blipFill rotWithShape="1">
          <a:blip r:embed="rId2"/>
          <a:srcRect l="15176" r="2678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Espace réservé du contenu 2">
            <a:extLst>
              <a:ext uri="{FF2B5EF4-FFF2-40B4-BE49-F238E27FC236}">
                <a16:creationId xmlns:a16="http://schemas.microsoft.com/office/drawing/2014/main" id="{D56650BD-496D-E4C1-06F1-FD7C365A4B77}"/>
              </a:ext>
            </a:extLst>
          </p:cNvPr>
          <p:cNvSpPr txBox="1">
            <a:spLocks/>
          </p:cNvSpPr>
          <p:nvPr/>
        </p:nvSpPr>
        <p:spPr>
          <a:xfrm>
            <a:off x="159926" y="2466665"/>
            <a:ext cx="6413409" cy="41394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fr-FR" sz="2000" dirty="0">
                <a:latin typeface="Arial Nova Cond Light" panose="020B0306020202020204" pitchFamily="34" charset="0"/>
              </a:rPr>
              <a:t>Module natif dans ECOCITO (TRADIM)</a:t>
            </a:r>
          </a:p>
          <a:p>
            <a:pPr lvl="1">
              <a:spcBef>
                <a:spcPts val="0"/>
              </a:spcBef>
              <a:spcAft>
                <a:spcPts val="600"/>
              </a:spcAft>
            </a:pPr>
            <a:r>
              <a:rPr lang="fr-FR" sz="1600" dirty="0">
                <a:latin typeface="Arial Nova Cond Light" panose="020B0306020202020204" pitchFamily="34" charset="0"/>
              </a:rPr>
              <a:t>Envoi des demandes de rotations de bennes (OS) par les agents avec photo sur </a:t>
            </a:r>
            <a:r>
              <a:rPr lang="fr-FR" sz="1600" dirty="0" err="1">
                <a:latin typeface="Arial Nova Cond Light" panose="020B0306020202020204" pitchFamily="34" charset="0"/>
              </a:rPr>
              <a:t>Crosscall</a:t>
            </a:r>
            <a:endParaRPr lang="fr-FR" sz="1600" dirty="0">
              <a:latin typeface="Arial Nova Cond Light" panose="020B0306020202020204" pitchFamily="34" charset="0"/>
            </a:endParaRPr>
          </a:p>
          <a:p>
            <a:pPr lvl="1">
              <a:spcBef>
                <a:spcPts val="0"/>
              </a:spcBef>
              <a:spcAft>
                <a:spcPts val="600"/>
              </a:spcAft>
            </a:pPr>
            <a:r>
              <a:rPr lang="fr-FR" sz="1600" dirty="0">
                <a:latin typeface="Arial Nova Cond Light" panose="020B0306020202020204" pitchFamily="34" charset="0"/>
              </a:rPr>
              <a:t>Mise à disposition d’« ECOCITO Manager » pour le prestataire de collecte (récap des demandes) et validation des tickets de pesée</a:t>
            </a:r>
          </a:p>
          <a:p>
            <a:pPr lvl="1">
              <a:spcBef>
                <a:spcPts val="0"/>
              </a:spcBef>
              <a:spcAft>
                <a:spcPts val="600"/>
              </a:spcAft>
            </a:pPr>
            <a:r>
              <a:rPr lang="fr-FR" sz="1600" dirty="0">
                <a:latin typeface="Arial Nova Cond Light" panose="020B0306020202020204" pitchFamily="34" charset="0"/>
              </a:rPr>
              <a:t>Envoi des demandes de collecte REP à l’équipe déchetterie pour demande et validation sur ERP REP</a:t>
            </a:r>
          </a:p>
          <a:p>
            <a:pPr lvl="1">
              <a:spcBef>
                <a:spcPts val="0"/>
              </a:spcBef>
              <a:spcAft>
                <a:spcPts val="600"/>
              </a:spcAft>
            </a:pPr>
            <a:r>
              <a:rPr lang="fr-FR" sz="1600" dirty="0">
                <a:latin typeface="Arial Nova Cond Light" panose="020B0306020202020204" pitchFamily="34" charset="0"/>
              </a:rPr>
              <a:t>Fermeture de l’OS par badge ou sur </a:t>
            </a:r>
            <a:r>
              <a:rPr lang="fr-FR" sz="1600" dirty="0" err="1">
                <a:latin typeface="Arial Nova Cond Light" panose="020B0306020202020204" pitchFamily="34" charset="0"/>
              </a:rPr>
              <a:t>Crosscall</a:t>
            </a:r>
            <a:r>
              <a:rPr lang="fr-FR" sz="1600" dirty="0">
                <a:latin typeface="Arial Nova Cond Light" panose="020B0306020202020204" pitchFamily="34" charset="0"/>
              </a:rPr>
              <a:t> (à valider)</a:t>
            </a:r>
          </a:p>
          <a:p>
            <a:pPr lvl="1">
              <a:spcBef>
                <a:spcPts val="0"/>
              </a:spcBef>
              <a:spcAft>
                <a:spcPts val="600"/>
              </a:spcAft>
            </a:pPr>
            <a:r>
              <a:rPr lang="fr-FR" sz="1600" dirty="0">
                <a:latin typeface="Arial Nova Cond Light" panose="020B0306020202020204" pitchFamily="34" charset="0"/>
              </a:rPr>
              <a:t>Test sur 1er semestre 2024 avec 3 déchetteries</a:t>
            </a:r>
          </a:p>
          <a:p>
            <a:pPr lvl="1">
              <a:spcBef>
                <a:spcPts val="0"/>
              </a:spcBef>
              <a:spcAft>
                <a:spcPts val="600"/>
              </a:spcAft>
            </a:pPr>
            <a:r>
              <a:rPr lang="fr-FR" sz="1600" dirty="0">
                <a:latin typeface="Arial Nova Cond Light" panose="020B0306020202020204" pitchFamily="34" charset="0"/>
              </a:rPr>
              <a:t>Déploiement progressif sur 2ème semestre 2024 pour mise en place complète pour le nouveau marché collecte bennes 1er janvier 2025</a:t>
            </a:r>
          </a:p>
        </p:txBody>
      </p:sp>
      <p:sp>
        <p:nvSpPr>
          <p:cNvPr id="6" name="Titre 1">
            <a:extLst>
              <a:ext uri="{FF2B5EF4-FFF2-40B4-BE49-F238E27FC236}">
                <a16:creationId xmlns:a16="http://schemas.microsoft.com/office/drawing/2014/main" id="{F6BEFA67-4F29-1EBA-AECF-91189CC04082}"/>
              </a:ext>
            </a:extLst>
          </p:cNvPr>
          <p:cNvSpPr txBox="1">
            <a:spLocks/>
          </p:cNvSpPr>
          <p:nvPr/>
        </p:nvSpPr>
        <p:spPr>
          <a:xfrm>
            <a:off x="838201" y="365125"/>
            <a:ext cx="5251316"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r>
              <a:rPr lang="fr-FR" b="1">
                <a:latin typeface="Arial Nova Cond Light" panose="020B0306020202020204" pitchFamily="34" charset="0"/>
              </a:rPr>
              <a:t>Mise en place logiciel</a:t>
            </a:r>
            <a:br>
              <a:rPr lang="fr-FR" b="1">
                <a:latin typeface="Arial Nova Cond Light" panose="020B0306020202020204" pitchFamily="34" charset="0"/>
              </a:rPr>
            </a:br>
            <a:endParaRPr lang="fr-FR" b="1" dirty="0">
              <a:latin typeface="Arial Nova Cond Light" panose="020B0306020202020204" pitchFamily="34" charset="0"/>
            </a:endParaRPr>
          </a:p>
        </p:txBody>
      </p:sp>
      <p:pic>
        <p:nvPicPr>
          <p:cNvPr id="7" name="Image 6">
            <a:extLst>
              <a:ext uri="{FF2B5EF4-FFF2-40B4-BE49-F238E27FC236}">
                <a16:creationId xmlns:a16="http://schemas.microsoft.com/office/drawing/2014/main" id="{D7728B5B-674F-8E5C-48F2-B310C6135F4B}"/>
              </a:ext>
            </a:extLst>
          </p:cNvPr>
          <p:cNvPicPr>
            <a:picLocks noChangeAspect="1"/>
          </p:cNvPicPr>
          <p:nvPr/>
        </p:nvPicPr>
        <p:blipFill>
          <a:blip r:embed="rId3"/>
          <a:stretch>
            <a:fillRect/>
          </a:stretch>
        </p:blipFill>
        <p:spPr>
          <a:xfrm>
            <a:off x="1106427" y="1258053"/>
            <a:ext cx="1664904" cy="563251"/>
          </a:xfrm>
          <a:prstGeom prst="rect">
            <a:avLst/>
          </a:prstGeom>
        </p:spPr>
      </p:pic>
      <p:pic>
        <p:nvPicPr>
          <p:cNvPr id="8" name="Image 7">
            <a:extLst>
              <a:ext uri="{FF2B5EF4-FFF2-40B4-BE49-F238E27FC236}">
                <a16:creationId xmlns:a16="http://schemas.microsoft.com/office/drawing/2014/main" id="{FC13F6F9-63D2-450C-2FCA-A2F5E87C3EFB}"/>
              </a:ext>
            </a:extLst>
          </p:cNvPr>
          <p:cNvPicPr>
            <a:picLocks noChangeAspect="1"/>
          </p:cNvPicPr>
          <p:nvPr/>
        </p:nvPicPr>
        <p:blipFill>
          <a:blip r:embed="rId4"/>
          <a:stretch>
            <a:fillRect/>
          </a:stretch>
        </p:blipFill>
        <p:spPr>
          <a:xfrm>
            <a:off x="3116517" y="1268777"/>
            <a:ext cx="1256843" cy="552527"/>
          </a:xfrm>
          <a:prstGeom prst="rect">
            <a:avLst/>
          </a:prstGeom>
        </p:spPr>
      </p:pic>
      <p:pic>
        <p:nvPicPr>
          <p:cNvPr id="9" name="Image 8">
            <a:extLst>
              <a:ext uri="{FF2B5EF4-FFF2-40B4-BE49-F238E27FC236}">
                <a16:creationId xmlns:a16="http://schemas.microsoft.com/office/drawing/2014/main" id="{E80945EB-02F3-7817-35DD-A8039E6BCBF7}"/>
              </a:ext>
            </a:extLst>
          </p:cNvPr>
          <p:cNvPicPr>
            <a:picLocks noChangeAspect="1"/>
          </p:cNvPicPr>
          <p:nvPr/>
        </p:nvPicPr>
        <p:blipFill>
          <a:blip r:embed="rId5"/>
          <a:stretch>
            <a:fillRect/>
          </a:stretch>
        </p:blipFill>
        <p:spPr>
          <a:xfrm>
            <a:off x="0" y="5913306"/>
            <a:ext cx="798292" cy="931341"/>
          </a:xfrm>
          <a:prstGeom prst="rect">
            <a:avLst/>
          </a:prstGeom>
        </p:spPr>
      </p:pic>
    </p:spTree>
    <p:extLst>
      <p:ext uri="{BB962C8B-B14F-4D97-AF65-F5344CB8AC3E}">
        <p14:creationId xmlns:p14="http://schemas.microsoft.com/office/powerpoint/2010/main" val="2883511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9" name="Rectangle 28">
            <a:extLst>
              <a:ext uri="{FF2B5EF4-FFF2-40B4-BE49-F238E27FC236}">
                <a16:creationId xmlns:a16="http://schemas.microsoft.com/office/drawing/2014/main" id="{80E21785-62D8-430F-9521-90166EF7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D7CF8A0-D3E4-4A16-87D3-1D973AC61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3296" y="697832"/>
            <a:ext cx="8189484" cy="5541981"/>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solidFill>
            <a:srgbClr val="7AA9B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0712891B-CA34-E77D-F712-5C473FA353E8}"/>
              </a:ext>
            </a:extLst>
          </p:cNvPr>
          <p:cNvSpPr>
            <a:spLocks noGrp="1"/>
          </p:cNvSpPr>
          <p:nvPr>
            <p:ph type="title"/>
          </p:nvPr>
        </p:nvSpPr>
        <p:spPr>
          <a:xfrm>
            <a:off x="3325473" y="1998925"/>
            <a:ext cx="5541054" cy="2149412"/>
          </a:xfrm>
        </p:spPr>
        <p:txBody>
          <a:bodyPr vert="horz" lIns="91440" tIns="45720" rIns="91440" bIns="45720" rtlCol="0" anchor="b">
            <a:normAutofit/>
          </a:bodyPr>
          <a:lstStyle/>
          <a:p>
            <a:pPr algn="ctr"/>
            <a:r>
              <a:rPr lang="fr-FR" sz="4800" b="1">
                <a:solidFill>
                  <a:srgbClr val="FFFFFF"/>
                </a:solidFill>
              </a:rPr>
              <a:t>Merci pour votre attention</a:t>
            </a:r>
          </a:p>
        </p:txBody>
      </p:sp>
    </p:spTree>
    <p:extLst>
      <p:ext uri="{BB962C8B-B14F-4D97-AF65-F5344CB8AC3E}">
        <p14:creationId xmlns:p14="http://schemas.microsoft.com/office/powerpoint/2010/main" val="3142845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155400"/>
            <a:ext cx="10515600" cy="717055"/>
          </a:xfrm>
        </p:spPr>
        <p:txBody>
          <a:bodyPr>
            <a:normAutofit/>
          </a:bodyPr>
          <a:lstStyle/>
          <a:p>
            <a:r>
              <a:rPr lang="fr-FR" sz="4400" b="1" dirty="0">
                <a:latin typeface="Arial Nova Cond Light" panose="020B0306020202020204" pitchFamily="34" charset="0"/>
              </a:rPr>
              <a:t>Les contributions 2023</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241540" y="925246"/>
            <a:ext cx="11714671" cy="2362001"/>
          </a:xfrm>
        </p:spPr>
        <p:txBody>
          <a:bodyPr>
            <a:normAutofit lnSpcReduction="10000"/>
          </a:bodyPr>
          <a:lstStyle/>
          <a:p>
            <a:pPr marL="0" indent="0" algn="just">
              <a:spcBef>
                <a:spcPts val="0"/>
              </a:spcBef>
              <a:buNone/>
            </a:pPr>
            <a:r>
              <a:rPr lang="fr-FR" sz="2000" dirty="0">
                <a:effectLst>
                  <a:outerShdw blurRad="38100" dist="38100" dir="2700000" algn="tl">
                    <a:srgbClr val="000000">
                      <a:alpha val="43137"/>
                    </a:srgbClr>
                  </a:outerShdw>
                </a:effectLst>
                <a:latin typeface="Arial Nova Cond Light" panose="020B0306020202020204" pitchFamily="34" charset="0"/>
              </a:rPr>
              <a:t>      </a:t>
            </a:r>
            <a:r>
              <a:rPr lang="fr-FR" sz="2000" u="sng" dirty="0">
                <a:effectLst>
                  <a:outerShdw blurRad="38100" dist="38100" dir="2700000" algn="tl">
                    <a:srgbClr val="000000">
                      <a:alpha val="43137"/>
                    </a:srgbClr>
                  </a:outerShdw>
                </a:effectLst>
                <a:latin typeface="Arial Nova Cond Light" panose="020B0306020202020204" pitchFamily="34" charset="0"/>
              </a:rPr>
              <a:t>PERSPECTIVES</a:t>
            </a:r>
          </a:p>
          <a:p>
            <a:pPr marL="0" indent="0" algn="just">
              <a:spcBef>
                <a:spcPts val="0"/>
              </a:spcBef>
              <a:buNone/>
            </a:pPr>
            <a:endParaRPr lang="fr-FR" sz="2000" dirty="0">
              <a:latin typeface="Arial Nova Cond Light" panose="020B0306020202020204" pitchFamily="34" charset="0"/>
            </a:endParaRPr>
          </a:p>
          <a:p>
            <a:pPr marL="0" indent="0" algn="just">
              <a:spcBef>
                <a:spcPts val="0"/>
              </a:spcBef>
              <a:buNone/>
            </a:pPr>
            <a:r>
              <a:rPr lang="fr-FR" sz="2000" dirty="0">
                <a:latin typeface="Arial Nova Cond Light" panose="020B0306020202020204" pitchFamily="34" charset="0"/>
              </a:rPr>
              <a:t>L’écart global entre les coûts estimés et les coûts extrapolés à l’année font apparaître un potentiel financier permettant de réaliser la construction d’une unité de tri des biodéchets d’un montant plafond de 15,82 M€ TTC. Après une présentation de ce projet, le Bureau Syndical s’est prononcé favorablement pour envisager la réalisation de cette opération. A cet effet, le Comité syndical est appelé à se prononcer, le 14 novembre prochain, pour autoriser le financement total de l’opération sur les contributions de 2023 ce qui implique, pour cet exercice, l’abandon des reversements tout comme l’abandon des demandes de financements complémentaires.</a:t>
            </a:r>
          </a:p>
          <a:p>
            <a:pPr marL="0" indent="0" algn="just">
              <a:spcBef>
                <a:spcPts val="0"/>
              </a:spcBef>
              <a:buNone/>
            </a:pPr>
            <a:endParaRPr lang="fr-FR" sz="2000" dirty="0">
              <a:latin typeface="Arial Nova Cond Light" panose="020B0306020202020204" pitchFamily="34" charset="0"/>
            </a:endParaRPr>
          </a:p>
        </p:txBody>
      </p:sp>
      <p:pic>
        <p:nvPicPr>
          <p:cNvPr id="8" name="Image 7" descr="Une image contenant art, noir et blanc&#10;&#10;Description générée automatiquement avec une confiance moyenne">
            <a:extLst>
              <a:ext uri="{FF2B5EF4-FFF2-40B4-BE49-F238E27FC236}">
                <a16:creationId xmlns:a16="http://schemas.microsoft.com/office/drawing/2014/main" id="{4C9E49F0-6C55-BBE0-64CD-0DADA3DEC8E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4917219"/>
            <a:ext cx="2654059" cy="1940781"/>
          </a:xfrm>
          <a:prstGeom prst="rect">
            <a:avLst/>
          </a:prstGeom>
        </p:spPr>
      </p:pic>
      <p:sp>
        <p:nvSpPr>
          <p:cNvPr id="11" name="ZoneTexte 10">
            <a:extLst>
              <a:ext uri="{FF2B5EF4-FFF2-40B4-BE49-F238E27FC236}">
                <a16:creationId xmlns:a16="http://schemas.microsoft.com/office/drawing/2014/main" id="{F072BAB6-7994-5AD9-4D00-DD206EFB8EEC}"/>
              </a:ext>
            </a:extLst>
          </p:cNvPr>
          <p:cNvSpPr txBox="1"/>
          <p:nvPr/>
        </p:nvSpPr>
        <p:spPr>
          <a:xfrm>
            <a:off x="264311" y="3332489"/>
            <a:ext cx="11591627" cy="1265679"/>
          </a:xfrm>
          <a:prstGeom prst="rect">
            <a:avLst/>
          </a:prstGeom>
        </p:spPr>
        <p:txBody>
          <a:bodyPr vert="horz" lIns="91440" tIns="45720" rIns="91440" bIns="45720" rtlCol="0">
            <a:normAutofit/>
          </a:bodyPr>
          <a:lstStyle>
            <a:defPPr>
              <a:defRPr lang="en-US"/>
            </a:defPPr>
            <a:lvl1pPr indent="0" algn="just" defTabSz="914400">
              <a:lnSpc>
                <a:spcPct val="100000"/>
              </a:lnSpc>
              <a:spcBef>
                <a:spcPts val="0"/>
              </a:spcBef>
              <a:buFont typeface="Arial" panose="020B0604020202020204" pitchFamily="34" charset="0"/>
              <a:buNone/>
              <a:defRPr>
                <a:latin typeface="Arial Nova Cond Light" panose="020B0306020202020204" pitchFamily="34" charset="0"/>
              </a:defRPr>
            </a:lvl1pPr>
            <a:lvl2pPr marL="685800" indent="-228600" defTabSz="914400">
              <a:lnSpc>
                <a:spcPct val="100000"/>
              </a:lnSpc>
              <a:spcBef>
                <a:spcPts val="500"/>
              </a:spcBef>
              <a:buFont typeface="Arial" panose="020B0604020202020204" pitchFamily="34" charset="0"/>
              <a:buChar char="•"/>
              <a:defRPr sz="2400"/>
            </a:lvl2pPr>
            <a:lvl3pPr marL="1143000" indent="-228600" defTabSz="914400">
              <a:lnSpc>
                <a:spcPct val="100000"/>
              </a:lnSpc>
              <a:spcBef>
                <a:spcPts val="500"/>
              </a:spcBef>
              <a:buFont typeface="Arial" panose="020B0604020202020204" pitchFamily="34" charset="0"/>
              <a:buChar char="•"/>
              <a:defRPr sz="2000"/>
            </a:lvl3pPr>
            <a:lvl4pPr marL="1600200" indent="-228600" defTabSz="914400">
              <a:lnSpc>
                <a:spcPct val="100000"/>
              </a:lnSpc>
              <a:spcBef>
                <a:spcPts val="500"/>
              </a:spcBef>
              <a:buFont typeface="Arial" panose="020B0604020202020204" pitchFamily="34" charset="0"/>
              <a:buChar char="•"/>
            </a:lvl4pPr>
            <a:lvl5pPr marL="2057400" indent="-228600" defTabSz="914400">
              <a:lnSpc>
                <a:spcPct val="10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fr-FR" sz="2000" dirty="0"/>
              <a:t>A noter qu’une subvention de l’ADEME a été accordée dans le cadre des aides apportées par le fonds économie circulaire pour un montant de 1 125 460 €uros dont, pour le SIREDOM, 900 368 €uros (720 294 € soit 80% en 2024 et 180 074 € soit 20% en 2025). Ces sommes seront prises en compte dans le calcul des contributions de 2024 et 2025.</a:t>
            </a:r>
          </a:p>
        </p:txBody>
      </p:sp>
      <p:sp>
        <p:nvSpPr>
          <p:cNvPr id="3" name="ZoneTexte 2">
            <a:extLst>
              <a:ext uri="{FF2B5EF4-FFF2-40B4-BE49-F238E27FC236}">
                <a16:creationId xmlns:a16="http://schemas.microsoft.com/office/drawing/2014/main" id="{99F6C19C-2918-7572-5889-66D6ACCA4383}"/>
              </a:ext>
            </a:extLst>
          </p:cNvPr>
          <p:cNvSpPr txBox="1"/>
          <p:nvPr/>
        </p:nvSpPr>
        <p:spPr>
          <a:xfrm>
            <a:off x="264311" y="4783894"/>
            <a:ext cx="11691900" cy="5774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fontScale="92500" lnSpcReduction="10000"/>
          </a:bodyPr>
          <a:lstStyle>
            <a:defPPr>
              <a:defRPr lang="en-US"/>
            </a:defPPr>
            <a:lvl1pPr indent="0" algn="just" defTabSz="914400">
              <a:lnSpc>
                <a:spcPct val="100000"/>
              </a:lnSpc>
              <a:spcBef>
                <a:spcPts val="0"/>
              </a:spcBef>
              <a:buFont typeface="Arial" panose="020B0604020202020204" pitchFamily="34" charset="0"/>
              <a:buNone/>
              <a:defRPr>
                <a:latin typeface="Arial Nova Cond Light" panose="020B0306020202020204" pitchFamily="34" charset="0"/>
              </a:defRPr>
            </a:lvl1pPr>
            <a:lvl2pPr marL="685800" indent="-228600" defTabSz="914400">
              <a:lnSpc>
                <a:spcPct val="100000"/>
              </a:lnSpc>
              <a:spcBef>
                <a:spcPts val="500"/>
              </a:spcBef>
              <a:buFont typeface="Arial" panose="020B0604020202020204" pitchFamily="34" charset="0"/>
              <a:buChar char="•"/>
              <a:defRPr sz="2400"/>
            </a:lvl2pPr>
            <a:lvl3pPr marL="1143000" indent="-228600" defTabSz="914400">
              <a:lnSpc>
                <a:spcPct val="100000"/>
              </a:lnSpc>
              <a:spcBef>
                <a:spcPts val="500"/>
              </a:spcBef>
              <a:buFont typeface="Arial" panose="020B0604020202020204" pitchFamily="34" charset="0"/>
              <a:buChar char="•"/>
              <a:defRPr sz="2000"/>
            </a:lvl3pPr>
            <a:lvl4pPr marL="1600200" indent="-228600" defTabSz="914400">
              <a:lnSpc>
                <a:spcPct val="100000"/>
              </a:lnSpc>
              <a:spcBef>
                <a:spcPts val="500"/>
              </a:spcBef>
              <a:buFont typeface="Arial" panose="020B0604020202020204" pitchFamily="34" charset="0"/>
              <a:buChar char="•"/>
            </a:lvl4pPr>
            <a:lvl5pPr marL="2057400" indent="-228600" defTabSz="914400">
              <a:lnSpc>
                <a:spcPct val="10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ctr"/>
            <a:r>
              <a:rPr lang="fr-FR" sz="3600" b="1" dirty="0">
                <a:ln w="6600">
                  <a:solidFill>
                    <a:schemeClr val="accent2"/>
                  </a:solidFill>
                  <a:prstDash val="solid"/>
                </a:ln>
                <a:solidFill>
                  <a:srgbClr val="FFFFFF"/>
                </a:solidFill>
                <a:effectLst>
                  <a:outerShdw dist="38100" dir="2700000" algn="tl" rotWithShape="0">
                    <a:schemeClr val="accent2"/>
                  </a:outerShdw>
                </a:effectLst>
              </a:rPr>
              <a:t>Conclusion : Pas d’ajustement en 2023.</a:t>
            </a:r>
          </a:p>
        </p:txBody>
      </p:sp>
      <p:pic>
        <p:nvPicPr>
          <p:cNvPr id="9" name="Image 8" descr="Une image contenant Graphique, cercle, logo, symbole&#10;&#10;Description générée automatiquement">
            <a:extLst>
              <a:ext uri="{FF2B5EF4-FFF2-40B4-BE49-F238E27FC236}">
                <a16:creationId xmlns:a16="http://schemas.microsoft.com/office/drawing/2014/main" id="{3C039BB2-9742-3EC0-7079-D5A9DFD3FE10}"/>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837473B0-CC2E-450A-ABE3-18F120FF3D39}">
                <a1611:picAttrSrcUrl xmlns:a1611="http://schemas.microsoft.com/office/drawing/2016/11/main" r:id="rId6"/>
              </a:ext>
            </a:extLst>
          </a:blip>
          <a:stretch>
            <a:fillRect/>
          </a:stretch>
        </p:blipFill>
        <p:spPr>
          <a:xfrm>
            <a:off x="169420" y="925247"/>
            <a:ext cx="418612" cy="418612"/>
          </a:xfrm>
          <a:prstGeom prst="rect">
            <a:avLst/>
          </a:prstGeom>
        </p:spPr>
      </p:pic>
    </p:spTree>
    <p:extLst>
      <p:ext uri="{BB962C8B-B14F-4D97-AF65-F5344CB8AC3E}">
        <p14:creationId xmlns:p14="http://schemas.microsoft.com/office/powerpoint/2010/main" val="272532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526210" y="155400"/>
            <a:ext cx="11665789" cy="717055"/>
          </a:xfrm>
        </p:spPr>
        <p:txBody>
          <a:bodyPr>
            <a:noAutofit/>
          </a:bodyPr>
          <a:lstStyle/>
          <a:p>
            <a:r>
              <a:rPr lang="fr-FR" sz="3600" b="1" dirty="0">
                <a:latin typeface="Arial Nova Cond Light" panose="020B0306020202020204" pitchFamily="34" charset="0"/>
              </a:rPr>
              <a:t>Les montants définitifs du reversement des soutiens </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172528" y="852582"/>
            <a:ext cx="11844068" cy="795064"/>
          </a:xfrm>
        </p:spPr>
        <p:txBody>
          <a:bodyPr>
            <a:normAutofit/>
          </a:bodyPr>
          <a:lstStyle/>
          <a:p>
            <a:pPr marL="0" indent="0" algn="just">
              <a:spcBef>
                <a:spcPts val="0"/>
              </a:spcBef>
              <a:buNone/>
            </a:pPr>
            <a:r>
              <a:rPr lang="fr-FR" sz="2000" dirty="0">
                <a:latin typeface="Arial Nova Cond Light" panose="020B0306020202020204" pitchFamily="34" charset="0"/>
              </a:rPr>
              <a:t>Les montants définitifs des reversements des soutiens CITEO pour les « emballages » de l’exercice 2022 sont inférieurs aux montants prévus à la délibération n°23.03.17/06.</a:t>
            </a:r>
          </a:p>
        </p:txBody>
      </p:sp>
      <p:sp>
        <p:nvSpPr>
          <p:cNvPr id="5" name="Espace réservé du contenu 2">
            <a:extLst>
              <a:ext uri="{FF2B5EF4-FFF2-40B4-BE49-F238E27FC236}">
                <a16:creationId xmlns:a16="http://schemas.microsoft.com/office/drawing/2014/main" id="{B33862D0-4C51-5F0B-CEB2-D8595B41C1E4}"/>
              </a:ext>
            </a:extLst>
          </p:cNvPr>
          <p:cNvSpPr txBox="1">
            <a:spLocks/>
          </p:cNvSpPr>
          <p:nvPr/>
        </p:nvSpPr>
        <p:spPr>
          <a:xfrm>
            <a:off x="674656" y="1783551"/>
            <a:ext cx="3655182" cy="694422"/>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r-FR" sz="2000" dirty="0">
                <a:latin typeface="Arial Nova Cond Light" panose="020B0306020202020204" pitchFamily="34" charset="0"/>
              </a:rPr>
              <a:t>Les montants des versements du mois de décembre seront donc réajustés.</a:t>
            </a:r>
          </a:p>
        </p:txBody>
      </p:sp>
      <p:pic>
        <p:nvPicPr>
          <p:cNvPr id="10" name="Image 9" descr="Une image contenant dessin humoristique, dessin, Dessin animé, illustration&#10;&#10;Description générée automatiquement">
            <a:extLst>
              <a:ext uri="{FF2B5EF4-FFF2-40B4-BE49-F238E27FC236}">
                <a16:creationId xmlns:a16="http://schemas.microsoft.com/office/drawing/2014/main" id="{9FC16BE0-BDA9-C2E4-5192-6BEFD2833BB9}"/>
              </a:ext>
            </a:extLst>
          </p:cNvPr>
          <p:cNvPicPr>
            <a:picLocks noChangeAspect="1"/>
          </p:cNvPicPr>
          <p:nvPr/>
        </p:nvPicPr>
        <p:blipFill>
          <a:blip r:embed="rId2">
            <a:duotone>
              <a:schemeClr val="accent1">
                <a:shade val="45000"/>
                <a:satMod val="135000"/>
              </a:schemeClr>
              <a:prstClr val="white"/>
            </a:duotone>
            <a:extLst>
              <a:ext uri="{837473B0-CC2E-450A-ABE3-18F120FF3D39}">
                <a1611:picAttrSrcUrl xmlns:a1611="http://schemas.microsoft.com/office/drawing/2016/11/main" r:id="rId3"/>
              </a:ext>
            </a:extLst>
          </a:blip>
          <a:stretch>
            <a:fillRect/>
          </a:stretch>
        </p:blipFill>
        <p:spPr>
          <a:xfrm>
            <a:off x="70448" y="5823525"/>
            <a:ext cx="947470" cy="947470"/>
          </a:xfrm>
          <a:prstGeom prst="rect">
            <a:avLst/>
          </a:prstGeom>
        </p:spPr>
      </p:pic>
      <p:sp>
        <p:nvSpPr>
          <p:cNvPr id="11" name="Espace réservé du contenu 2">
            <a:extLst>
              <a:ext uri="{FF2B5EF4-FFF2-40B4-BE49-F238E27FC236}">
                <a16:creationId xmlns:a16="http://schemas.microsoft.com/office/drawing/2014/main" id="{0C85D04C-AFFD-9E94-F994-081DB3306C8C}"/>
              </a:ext>
            </a:extLst>
          </p:cNvPr>
          <p:cNvSpPr txBox="1">
            <a:spLocks/>
          </p:cNvSpPr>
          <p:nvPr/>
        </p:nvSpPr>
        <p:spPr>
          <a:xfrm>
            <a:off x="677890" y="2691099"/>
            <a:ext cx="4086045" cy="25106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2000" dirty="0">
                <a:latin typeface="Arial Nova Cond Light" panose="020B0306020202020204" pitchFamily="34" charset="0"/>
              </a:rPr>
              <a:t>Le recyclage effectif du flux développement a été de 69%, soit inférieur au 92% qui avait été prise en compte pour le soutien estimé.</a:t>
            </a:r>
          </a:p>
          <a:p>
            <a:pPr marL="0" indent="0">
              <a:spcBef>
                <a:spcPts val="0"/>
              </a:spcBef>
              <a:buFont typeface="Arial" panose="020B0604020202020204" pitchFamily="34" charset="0"/>
              <a:buNone/>
            </a:pPr>
            <a:endParaRPr lang="fr-FR" sz="2000" dirty="0">
              <a:latin typeface="Arial Nova Cond Light" panose="020B0306020202020204" pitchFamily="34" charset="0"/>
            </a:endParaRPr>
          </a:p>
          <a:p>
            <a:pPr marL="0" indent="0" algn="just">
              <a:spcBef>
                <a:spcPts val="0"/>
              </a:spcBef>
              <a:buFont typeface="Arial" panose="020B0604020202020204" pitchFamily="34" charset="0"/>
              <a:buNone/>
            </a:pPr>
            <a:r>
              <a:rPr lang="fr-FR" sz="2000" dirty="0">
                <a:latin typeface="Arial Nova Cond Light" panose="020B0306020202020204" pitchFamily="34" charset="0"/>
              </a:rPr>
              <a:t>Le nombre des ambassadeurs du tri pris en compte par CITEO a été moindre que la déclaration effectuée.</a:t>
            </a:r>
          </a:p>
        </p:txBody>
      </p:sp>
      <p:graphicFrame>
        <p:nvGraphicFramePr>
          <p:cNvPr id="3" name="Objet 2">
            <a:extLst>
              <a:ext uri="{FF2B5EF4-FFF2-40B4-BE49-F238E27FC236}">
                <a16:creationId xmlns:a16="http://schemas.microsoft.com/office/drawing/2014/main" id="{4E15D06C-E95F-2AEA-F631-6DBC171691F2}"/>
              </a:ext>
            </a:extLst>
          </p:cNvPr>
          <p:cNvGraphicFramePr>
            <a:graphicFrameLocks noChangeAspect="1"/>
          </p:cNvGraphicFramePr>
          <p:nvPr>
            <p:extLst>
              <p:ext uri="{D42A27DB-BD31-4B8C-83A1-F6EECF244321}">
                <p14:modId xmlns:p14="http://schemas.microsoft.com/office/powerpoint/2010/main" val="3639264755"/>
              </p:ext>
            </p:extLst>
          </p:nvPr>
        </p:nvGraphicFramePr>
        <p:xfrm>
          <a:off x="4831965" y="1557667"/>
          <a:ext cx="7203327" cy="5143500"/>
        </p:xfrm>
        <a:graphic>
          <a:graphicData uri="http://schemas.openxmlformats.org/presentationml/2006/ole">
            <mc:AlternateContent xmlns:mc="http://schemas.openxmlformats.org/markup-compatibility/2006">
              <mc:Choice xmlns:v="urn:schemas-microsoft-com:vml" Requires="v">
                <p:oleObj name="Worksheet" r:id="rId4" imgW="6772408" imgH="5143500" progId="Excel.Sheet.12">
                  <p:embed/>
                </p:oleObj>
              </mc:Choice>
              <mc:Fallback>
                <p:oleObj name="Worksheet" r:id="rId4" imgW="6772408" imgH="5143500" progId="Excel.Sheet.12">
                  <p:embed/>
                  <p:pic>
                    <p:nvPicPr>
                      <p:cNvPr id="0" name=""/>
                      <p:cNvPicPr/>
                      <p:nvPr/>
                    </p:nvPicPr>
                    <p:blipFill>
                      <a:blip r:embed="rId5"/>
                      <a:stretch>
                        <a:fillRect/>
                      </a:stretch>
                    </p:blipFill>
                    <p:spPr>
                      <a:xfrm>
                        <a:off x="4831965" y="1557667"/>
                        <a:ext cx="7203327" cy="5143500"/>
                      </a:xfrm>
                      <a:prstGeom prst="rect">
                        <a:avLst/>
                      </a:prstGeom>
                    </p:spPr>
                  </p:pic>
                </p:oleObj>
              </mc:Fallback>
            </mc:AlternateContent>
          </a:graphicData>
        </a:graphic>
      </p:graphicFrame>
      <p:pic>
        <p:nvPicPr>
          <p:cNvPr id="6" name="Image 5" descr="Une image contenant art&#10;&#10;Description générée automatiquement">
            <a:extLst>
              <a:ext uri="{FF2B5EF4-FFF2-40B4-BE49-F238E27FC236}">
                <a16:creationId xmlns:a16="http://schemas.microsoft.com/office/drawing/2014/main" id="{9C26C5E2-F11F-C198-34AF-A162CCB7AC99}"/>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837473B0-CC2E-450A-ABE3-18F120FF3D39}">
                <a1611:picAttrSrcUrl xmlns:a1611="http://schemas.microsoft.com/office/drawing/2016/11/main" r:id="rId8"/>
              </a:ext>
            </a:extLst>
          </a:blip>
          <a:stretch>
            <a:fillRect/>
          </a:stretch>
        </p:blipFill>
        <p:spPr>
          <a:xfrm>
            <a:off x="237942" y="2959268"/>
            <a:ext cx="439947" cy="439947"/>
          </a:xfrm>
          <a:prstGeom prst="rect">
            <a:avLst/>
          </a:prstGeom>
        </p:spPr>
      </p:pic>
      <p:pic>
        <p:nvPicPr>
          <p:cNvPr id="7" name="Image 6" descr="Une image contenant art&#10;&#10;Description générée automatiquement">
            <a:extLst>
              <a:ext uri="{FF2B5EF4-FFF2-40B4-BE49-F238E27FC236}">
                <a16:creationId xmlns:a16="http://schemas.microsoft.com/office/drawing/2014/main" id="{37CDD709-8A71-A69E-1438-CAB25884AE4A}"/>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837473B0-CC2E-450A-ABE3-18F120FF3D39}">
                <a1611:picAttrSrcUrl xmlns:a1611="http://schemas.microsoft.com/office/drawing/2016/11/main" r:id="rId8"/>
              </a:ext>
            </a:extLst>
          </a:blip>
          <a:stretch>
            <a:fillRect/>
          </a:stretch>
        </p:blipFill>
        <p:spPr>
          <a:xfrm>
            <a:off x="235331" y="4021672"/>
            <a:ext cx="439947" cy="439947"/>
          </a:xfrm>
          <a:prstGeom prst="rect">
            <a:avLst/>
          </a:prstGeom>
        </p:spPr>
      </p:pic>
      <p:pic>
        <p:nvPicPr>
          <p:cNvPr id="8" name="Image 7">
            <a:extLst>
              <a:ext uri="{FF2B5EF4-FFF2-40B4-BE49-F238E27FC236}">
                <a16:creationId xmlns:a16="http://schemas.microsoft.com/office/drawing/2014/main" id="{820A0082-377A-74C7-0B77-58F71CE2A52B}"/>
              </a:ext>
            </a:extLst>
          </p:cNvPr>
          <p:cNvPicPr>
            <a:picLocks noChangeAspect="1"/>
          </p:cNvPicPr>
          <p:nvPr/>
        </p:nvPicPr>
        <p:blipFill>
          <a:blip r:embed="rId9"/>
          <a:stretch>
            <a:fillRect/>
          </a:stretch>
        </p:blipFill>
        <p:spPr>
          <a:xfrm>
            <a:off x="9039699" y="264478"/>
            <a:ext cx="1803706" cy="498897"/>
          </a:xfrm>
          <a:prstGeom prst="rect">
            <a:avLst/>
          </a:prstGeom>
        </p:spPr>
      </p:pic>
    </p:spTree>
    <p:extLst>
      <p:ext uri="{BB962C8B-B14F-4D97-AF65-F5344CB8AC3E}">
        <p14:creationId xmlns:p14="http://schemas.microsoft.com/office/powerpoint/2010/main" val="2476409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526210" y="155400"/>
            <a:ext cx="11665789" cy="717055"/>
          </a:xfrm>
        </p:spPr>
        <p:txBody>
          <a:bodyPr>
            <a:noAutofit/>
          </a:bodyPr>
          <a:lstStyle/>
          <a:p>
            <a:r>
              <a:rPr lang="fr-FR" sz="3600" b="1" dirty="0">
                <a:latin typeface="Arial Nova Cond Light" panose="020B0306020202020204" pitchFamily="34" charset="0"/>
              </a:rPr>
              <a:t>Les montants définitifs du reversement des soutiens</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181155" y="1647464"/>
            <a:ext cx="4546121" cy="1112989"/>
          </a:xfrm>
        </p:spPr>
        <p:txBody>
          <a:bodyPr>
            <a:normAutofit/>
          </a:bodyPr>
          <a:lstStyle/>
          <a:p>
            <a:pPr marL="0" indent="0" algn="just">
              <a:spcBef>
                <a:spcPts val="0"/>
              </a:spcBef>
              <a:buNone/>
            </a:pPr>
            <a:r>
              <a:rPr lang="fr-FR" sz="2000" dirty="0">
                <a:latin typeface="Arial Nova Cond Light" panose="020B0306020202020204" pitchFamily="34" charset="0"/>
              </a:rPr>
              <a:t>Les montants définitifs des reversements des soutiens CITEO « Papier » 2021 sont supérieurs aux montants prévus pour 35 292,19 €.</a:t>
            </a:r>
          </a:p>
        </p:txBody>
      </p:sp>
      <p:sp>
        <p:nvSpPr>
          <p:cNvPr id="5" name="Espace réservé du contenu 2">
            <a:extLst>
              <a:ext uri="{FF2B5EF4-FFF2-40B4-BE49-F238E27FC236}">
                <a16:creationId xmlns:a16="http://schemas.microsoft.com/office/drawing/2014/main" id="{B33862D0-4C51-5F0B-CEB2-D8595B41C1E4}"/>
              </a:ext>
            </a:extLst>
          </p:cNvPr>
          <p:cNvSpPr txBox="1">
            <a:spLocks/>
          </p:cNvSpPr>
          <p:nvPr/>
        </p:nvSpPr>
        <p:spPr>
          <a:xfrm>
            <a:off x="411192" y="3081789"/>
            <a:ext cx="4086045" cy="694422"/>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r-FR" sz="1800" dirty="0">
                <a:latin typeface="Arial Nova Cond Light" panose="020B0306020202020204" pitchFamily="34" charset="0"/>
              </a:rPr>
              <a:t>Les montants  des reversements complémentaires feront l’objet de titres complémentaires en 2023</a:t>
            </a:r>
          </a:p>
        </p:txBody>
      </p:sp>
      <p:pic>
        <p:nvPicPr>
          <p:cNvPr id="8" name="Image 7" descr="Une image contenant dessin humoristique, dessin, Dessin animé, illustration&#10;&#10;Description générée automatiquement">
            <a:extLst>
              <a:ext uri="{FF2B5EF4-FFF2-40B4-BE49-F238E27FC236}">
                <a16:creationId xmlns:a16="http://schemas.microsoft.com/office/drawing/2014/main" id="{C2165B0C-4A97-7B89-1FED-3838C22AB981}"/>
              </a:ext>
            </a:extLst>
          </p:cNvPr>
          <p:cNvPicPr>
            <a:picLocks noChangeAspect="1"/>
          </p:cNvPicPr>
          <p:nvPr/>
        </p:nvPicPr>
        <p:blipFill>
          <a:blip r:embed="rId2">
            <a:duotone>
              <a:schemeClr val="accent1">
                <a:shade val="45000"/>
                <a:satMod val="135000"/>
              </a:schemeClr>
              <a:prstClr val="white"/>
            </a:duotone>
            <a:extLst>
              <a:ext uri="{837473B0-CC2E-450A-ABE3-18F120FF3D39}">
                <a1611:picAttrSrcUrl xmlns:a1611="http://schemas.microsoft.com/office/drawing/2016/11/main" r:id="rId3"/>
              </a:ext>
            </a:extLst>
          </a:blip>
          <a:stretch>
            <a:fillRect/>
          </a:stretch>
        </p:blipFill>
        <p:spPr>
          <a:xfrm>
            <a:off x="70447" y="5763140"/>
            <a:ext cx="1007855" cy="1007855"/>
          </a:xfrm>
          <a:prstGeom prst="rect">
            <a:avLst/>
          </a:prstGeom>
        </p:spPr>
      </p:pic>
      <p:graphicFrame>
        <p:nvGraphicFramePr>
          <p:cNvPr id="7" name="Objet 6">
            <a:extLst>
              <a:ext uri="{FF2B5EF4-FFF2-40B4-BE49-F238E27FC236}">
                <a16:creationId xmlns:a16="http://schemas.microsoft.com/office/drawing/2014/main" id="{B5EDF280-AEEB-2A0E-EB2A-F75A3BCC6473}"/>
              </a:ext>
            </a:extLst>
          </p:cNvPr>
          <p:cNvGraphicFramePr>
            <a:graphicFrameLocks noChangeAspect="1"/>
          </p:cNvGraphicFramePr>
          <p:nvPr>
            <p:extLst>
              <p:ext uri="{D42A27DB-BD31-4B8C-83A1-F6EECF244321}">
                <p14:modId xmlns:p14="http://schemas.microsoft.com/office/powerpoint/2010/main" val="1685038250"/>
              </p:ext>
            </p:extLst>
          </p:nvPr>
        </p:nvGraphicFramePr>
        <p:xfrm>
          <a:off x="4979089" y="1028869"/>
          <a:ext cx="6019591" cy="5429250"/>
        </p:xfrm>
        <a:graphic>
          <a:graphicData uri="http://schemas.openxmlformats.org/presentationml/2006/ole">
            <mc:AlternateContent xmlns:mc="http://schemas.openxmlformats.org/markup-compatibility/2006">
              <mc:Choice xmlns:v="urn:schemas-microsoft-com:vml" Requires="v">
                <p:oleObj name="Worksheet" r:id="rId4" imgW="5467261" imgH="5429516" progId="Excel.Sheet.12">
                  <p:embed/>
                </p:oleObj>
              </mc:Choice>
              <mc:Fallback>
                <p:oleObj name="Worksheet" r:id="rId4" imgW="5467261" imgH="5429516" progId="Excel.Sheet.12">
                  <p:embed/>
                  <p:pic>
                    <p:nvPicPr>
                      <p:cNvPr id="0" name=""/>
                      <p:cNvPicPr/>
                      <p:nvPr/>
                    </p:nvPicPr>
                    <p:blipFill>
                      <a:blip r:embed="rId5"/>
                      <a:stretch>
                        <a:fillRect/>
                      </a:stretch>
                    </p:blipFill>
                    <p:spPr>
                      <a:xfrm>
                        <a:off x="4979089" y="1028869"/>
                        <a:ext cx="6019591" cy="5429250"/>
                      </a:xfrm>
                      <a:prstGeom prst="rect">
                        <a:avLst/>
                      </a:prstGeom>
                    </p:spPr>
                  </p:pic>
                </p:oleObj>
              </mc:Fallback>
            </mc:AlternateContent>
          </a:graphicData>
        </a:graphic>
      </p:graphicFrame>
      <p:pic>
        <p:nvPicPr>
          <p:cNvPr id="3" name="Image 2">
            <a:extLst>
              <a:ext uri="{FF2B5EF4-FFF2-40B4-BE49-F238E27FC236}">
                <a16:creationId xmlns:a16="http://schemas.microsoft.com/office/drawing/2014/main" id="{ADF3CCAC-74A4-144D-259B-3B16B7DDB2AC}"/>
              </a:ext>
            </a:extLst>
          </p:cNvPr>
          <p:cNvPicPr>
            <a:picLocks noChangeAspect="1"/>
          </p:cNvPicPr>
          <p:nvPr/>
        </p:nvPicPr>
        <p:blipFill>
          <a:blip r:embed="rId6"/>
          <a:stretch>
            <a:fillRect/>
          </a:stretch>
        </p:blipFill>
        <p:spPr>
          <a:xfrm>
            <a:off x="9039699" y="264478"/>
            <a:ext cx="1803706" cy="498897"/>
          </a:xfrm>
          <a:prstGeom prst="rect">
            <a:avLst/>
          </a:prstGeom>
        </p:spPr>
      </p:pic>
    </p:spTree>
    <p:extLst>
      <p:ext uri="{BB962C8B-B14F-4D97-AF65-F5344CB8AC3E}">
        <p14:creationId xmlns:p14="http://schemas.microsoft.com/office/powerpoint/2010/main" val="18377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484557" y="303885"/>
            <a:ext cx="11433904" cy="717055"/>
          </a:xfrm>
        </p:spPr>
        <p:txBody>
          <a:bodyPr>
            <a:normAutofit fontScale="90000"/>
          </a:bodyPr>
          <a:lstStyle/>
          <a:p>
            <a:r>
              <a:rPr lang="fr-FR" sz="4400" b="1" dirty="0">
                <a:latin typeface="Arial Nova Cond Light" panose="020B0306020202020204" pitchFamily="34" charset="0"/>
              </a:rPr>
              <a:t>Avenant n°6 au contrat de DSP : Méthanisation et construction de l’unité de tri des biodéchets</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1173193" y="1690781"/>
            <a:ext cx="5395558" cy="2356062"/>
          </a:xfrm>
        </p:spPr>
        <p:txBody>
          <a:bodyPr>
            <a:normAutofit fontScale="92500" lnSpcReduction="10000"/>
          </a:bodyPr>
          <a:lstStyle/>
          <a:p>
            <a:pPr marL="0" indent="0" algn="just">
              <a:spcBef>
                <a:spcPts val="0"/>
              </a:spcBef>
              <a:buNone/>
            </a:pPr>
            <a:endParaRPr lang="fr-FR" sz="2000" dirty="0">
              <a:latin typeface="Arial Nova Cond Light" panose="020B0306020202020204" pitchFamily="34" charset="0"/>
            </a:endParaRPr>
          </a:p>
          <a:p>
            <a:pPr algn="just">
              <a:spcBef>
                <a:spcPts val="0"/>
              </a:spcBef>
            </a:pPr>
            <a:r>
              <a:rPr lang="fr-FR" sz="2000" dirty="0">
                <a:latin typeface="Arial Nova Cond Light" panose="020B0306020202020204" pitchFamily="34" charset="0"/>
              </a:rPr>
              <a:t>Si le tonnage annuel est </a:t>
            </a:r>
            <a:r>
              <a:rPr lang="fr-FR" sz="2000" b="1" dirty="0">
                <a:latin typeface="Arial Nova Cond Light" panose="020B0306020202020204" pitchFamily="34" charset="0"/>
              </a:rPr>
              <a:t>inférieur</a:t>
            </a:r>
            <a:r>
              <a:rPr lang="fr-FR" sz="2000" dirty="0">
                <a:latin typeface="Arial Nova Cond Light" panose="020B0306020202020204" pitchFamily="34" charset="0"/>
              </a:rPr>
              <a:t> </a:t>
            </a:r>
            <a:r>
              <a:rPr lang="fr-FR" sz="2000" b="1" dirty="0">
                <a:latin typeface="Arial Nova Cond Light" panose="020B0306020202020204" pitchFamily="34" charset="0"/>
              </a:rPr>
              <a:t>ou égal </a:t>
            </a:r>
            <a:r>
              <a:rPr lang="fr-FR" sz="2000" dirty="0">
                <a:latin typeface="Arial Nova Cond Light" panose="020B0306020202020204" pitchFamily="34" charset="0"/>
              </a:rPr>
              <a:t>à 48 552 tonnes, un prix forfaitaire s’applique. Le montant de ce forfait annuel est de 1 199 074€ HT (prix de base valeur janvier 2020) soit 1 368 625 € HT actualisé à 2023.</a:t>
            </a:r>
          </a:p>
          <a:p>
            <a:pPr marL="0" indent="0" algn="just">
              <a:spcBef>
                <a:spcPts val="0"/>
              </a:spcBef>
              <a:buNone/>
            </a:pPr>
            <a:endParaRPr lang="fr-FR" sz="2000" dirty="0">
              <a:latin typeface="Arial Nova Cond Light" panose="020B0306020202020204" pitchFamily="34" charset="0"/>
            </a:endParaRPr>
          </a:p>
          <a:p>
            <a:pPr algn="just">
              <a:spcBef>
                <a:spcPts val="0"/>
              </a:spcBef>
            </a:pPr>
            <a:r>
              <a:rPr lang="fr-FR" sz="2000" dirty="0">
                <a:latin typeface="Arial Nova Cond Light" panose="020B0306020202020204" pitchFamily="34" charset="0"/>
              </a:rPr>
              <a:t>Si le tonnage annuel est </a:t>
            </a:r>
            <a:r>
              <a:rPr lang="fr-FR" sz="2000" b="1" dirty="0">
                <a:latin typeface="Arial Nova Cond Light" panose="020B0306020202020204" pitchFamily="34" charset="0"/>
              </a:rPr>
              <a:t>supérieur</a:t>
            </a:r>
            <a:r>
              <a:rPr lang="fr-FR" sz="2000" dirty="0">
                <a:latin typeface="Arial Nova Cond Light" panose="020B0306020202020204" pitchFamily="34" charset="0"/>
              </a:rPr>
              <a:t> à 48 552 tonnes, le montant dû, dès la 1ère tonne, est établi à :</a:t>
            </a:r>
          </a:p>
        </p:txBody>
      </p:sp>
      <p:sp>
        <p:nvSpPr>
          <p:cNvPr id="5" name="Espace réservé du contenu 2">
            <a:extLst>
              <a:ext uri="{FF2B5EF4-FFF2-40B4-BE49-F238E27FC236}">
                <a16:creationId xmlns:a16="http://schemas.microsoft.com/office/drawing/2014/main" id="{B7567D7E-3C78-9E70-4CF3-AB6D30574219}"/>
              </a:ext>
            </a:extLst>
          </p:cNvPr>
          <p:cNvSpPr txBox="1">
            <a:spLocks/>
          </p:cNvSpPr>
          <p:nvPr/>
        </p:nvSpPr>
        <p:spPr>
          <a:xfrm>
            <a:off x="7009606" y="1372267"/>
            <a:ext cx="5069381" cy="47876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fr-FR" sz="2000" dirty="0">
                <a:effectLst>
                  <a:outerShdw blurRad="38100" dist="38100" dir="2700000" algn="tl">
                    <a:srgbClr val="000000">
                      <a:alpha val="43137"/>
                    </a:srgbClr>
                  </a:outerShdw>
                </a:effectLst>
                <a:latin typeface="Arial Nova Cond Light" panose="020B0306020202020204" pitchFamily="34" charset="0"/>
              </a:rPr>
              <a:t>La mise en service de l’Unité de tri est prévue pour</a:t>
            </a:r>
          </a:p>
          <a:p>
            <a:pPr marL="0" indent="0" algn="ctr">
              <a:spcBef>
                <a:spcPts val="0"/>
              </a:spcBef>
              <a:buNone/>
            </a:pPr>
            <a:r>
              <a:rPr lang="fr-FR" sz="3000" b="1" dirty="0">
                <a:solidFill>
                  <a:schemeClr val="accent2"/>
                </a:solidFill>
                <a:effectLst>
                  <a:outerShdw blurRad="38100" dist="38100" dir="2700000" algn="tl">
                    <a:srgbClr val="000000">
                      <a:alpha val="43137"/>
                    </a:srgbClr>
                  </a:outerShdw>
                </a:effectLst>
                <a:latin typeface="Arial Nova Cond Light" panose="020B0306020202020204" pitchFamily="34" charset="0"/>
              </a:rPr>
              <a:t>le 1er juillet 2025</a:t>
            </a:r>
            <a:endParaRPr lang="fr-FR" sz="2200" b="1" dirty="0">
              <a:effectLst>
                <a:outerShdw blurRad="38100" dist="38100" dir="2700000" algn="tl">
                  <a:srgbClr val="000000">
                    <a:alpha val="43137"/>
                  </a:srgbClr>
                </a:outerShdw>
              </a:effectLst>
              <a:latin typeface="Arial Nova Cond Light" panose="020B0306020202020204" pitchFamily="34" charset="0"/>
            </a:endParaRPr>
          </a:p>
          <a:p>
            <a:pPr marL="0" indent="0" algn="just">
              <a:spcBef>
                <a:spcPts val="0"/>
              </a:spcBef>
              <a:buNone/>
            </a:pPr>
            <a:endParaRPr lang="fr-FR" sz="2000" dirty="0">
              <a:latin typeface="Arial Nova Cond Light" panose="020B0306020202020204" pitchFamily="34" charset="0"/>
            </a:endParaRPr>
          </a:p>
          <a:p>
            <a:pPr marL="0" indent="0" algn="just">
              <a:spcBef>
                <a:spcPts val="0"/>
              </a:spcBef>
              <a:buNone/>
            </a:pPr>
            <a:r>
              <a:rPr lang="fr-FR" sz="2000" u="sng" dirty="0">
                <a:latin typeface="Arial Nova Cond Light" panose="020B0306020202020204" pitchFamily="34" charset="0"/>
              </a:rPr>
              <a:t>Impact financier sur la durée de la DSP </a:t>
            </a:r>
            <a:r>
              <a:rPr lang="fr-FR" sz="2000" dirty="0">
                <a:latin typeface="Arial Nova Cond Light" panose="020B0306020202020204" pitchFamily="34" charset="0"/>
              </a:rPr>
              <a:t>: </a:t>
            </a:r>
            <a:r>
              <a:rPr lang="fr-FR" sz="2000" b="1" dirty="0">
                <a:effectLst>
                  <a:outerShdw blurRad="38100" dist="38100" dir="2700000" algn="tl">
                    <a:srgbClr val="000000">
                      <a:alpha val="43137"/>
                    </a:srgbClr>
                  </a:outerShdw>
                </a:effectLst>
                <a:latin typeface="Arial Nova Cond Light" panose="020B0306020202020204" pitchFamily="34" charset="0"/>
              </a:rPr>
              <a:t>37 066 087 €</a:t>
            </a:r>
          </a:p>
          <a:p>
            <a:pPr marL="0" indent="0" algn="just">
              <a:spcBef>
                <a:spcPts val="0"/>
              </a:spcBef>
              <a:buNone/>
            </a:pPr>
            <a:r>
              <a:rPr lang="fr-FR" sz="2000" dirty="0">
                <a:latin typeface="Arial Nova Cond Light" panose="020B0306020202020204" pitchFamily="34" charset="0"/>
              </a:rPr>
              <a:t>Sur la base du tarif applicable au tonnage annuel maximal de 97 104 tonnes, soit 20.23€ HT (</a:t>
            </a:r>
            <a:r>
              <a:rPr lang="fr-FR" sz="1600" i="1" dirty="0">
                <a:latin typeface="Arial Nova Cond Light" panose="020B0306020202020204" pitchFamily="34" charset="0"/>
              </a:rPr>
              <a:t>base marché 2020</a:t>
            </a:r>
            <a:r>
              <a:rPr lang="fr-FR" sz="2000" dirty="0">
                <a:latin typeface="Arial Nova Cond Light" panose="020B0306020202020204" pitchFamily="34" charset="0"/>
              </a:rPr>
              <a:t>) x [97 104 tonnes * 12.5 années], ce coût est estimé à 24 555 174 € HT et de l’investissement estimé à 12 510 913 € HT. </a:t>
            </a:r>
          </a:p>
          <a:p>
            <a:pPr marL="0" indent="0" algn="just">
              <a:spcBef>
                <a:spcPts val="0"/>
              </a:spcBef>
              <a:buNone/>
            </a:pPr>
            <a:endParaRPr lang="fr-FR" sz="2000" dirty="0">
              <a:latin typeface="Arial Nova Cond Light" panose="020B0306020202020204" pitchFamily="34" charset="0"/>
            </a:endParaRPr>
          </a:p>
          <a:p>
            <a:pPr marL="0" indent="0" algn="just">
              <a:spcBef>
                <a:spcPts val="0"/>
              </a:spcBef>
              <a:buNone/>
            </a:pPr>
            <a:r>
              <a:rPr lang="fr-FR" sz="2000" u="sng" dirty="0">
                <a:latin typeface="Arial Nova Cond Light" panose="020B0306020202020204" pitchFamily="34" charset="0"/>
              </a:rPr>
              <a:t>Exigences de performance </a:t>
            </a:r>
            <a:r>
              <a:rPr lang="fr-FR" sz="2000" dirty="0">
                <a:latin typeface="Arial Nova Cond Light" panose="020B0306020202020204" pitchFamily="34" charset="0"/>
              </a:rPr>
              <a:t>:</a:t>
            </a:r>
          </a:p>
          <a:p>
            <a:pPr marL="0" indent="0" algn="just">
              <a:spcBef>
                <a:spcPts val="0"/>
              </a:spcBef>
              <a:buNone/>
            </a:pPr>
            <a:r>
              <a:rPr lang="fr-FR" sz="2000" dirty="0">
                <a:latin typeface="Arial Nova Cond Light" panose="020B0306020202020204" pitchFamily="34" charset="0"/>
              </a:rPr>
              <a:t>Pour l’unité de tri des biodéchets, la société dédiée SERIVEL s’engage à un taux de disponibilité de 92% et un taux de captation de 90%.</a:t>
            </a:r>
          </a:p>
          <a:p>
            <a:pPr marL="0" indent="0" algn="just">
              <a:spcBef>
                <a:spcPts val="0"/>
              </a:spcBef>
              <a:buNone/>
            </a:pPr>
            <a:r>
              <a:rPr lang="fr-FR" sz="2000" dirty="0">
                <a:latin typeface="Arial Nova Cond Light" panose="020B0306020202020204" pitchFamily="34" charset="0"/>
              </a:rPr>
              <a:t>Pour la méthanisation, la société dédiée SERIVEL s’engage sur une production 630 kWh par tonne de biodéchets intrants.</a:t>
            </a:r>
          </a:p>
        </p:txBody>
      </p:sp>
      <p:cxnSp>
        <p:nvCxnSpPr>
          <p:cNvPr id="9" name="Connecteur droit 8">
            <a:extLst>
              <a:ext uri="{FF2B5EF4-FFF2-40B4-BE49-F238E27FC236}">
                <a16:creationId xmlns:a16="http://schemas.microsoft.com/office/drawing/2014/main" id="{789E4E56-AB88-46B6-4FD6-1705AE75C45B}"/>
              </a:ext>
            </a:extLst>
          </p:cNvPr>
          <p:cNvCxnSpPr/>
          <p:nvPr/>
        </p:nvCxnSpPr>
        <p:spPr>
          <a:xfrm>
            <a:off x="6943047" y="1363829"/>
            <a:ext cx="0" cy="5192246"/>
          </a:xfrm>
          <a:prstGeom prst="line">
            <a:avLst/>
          </a:prstGeom>
        </p:spPr>
        <p:style>
          <a:lnRef idx="3">
            <a:schemeClr val="dk1"/>
          </a:lnRef>
          <a:fillRef idx="0">
            <a:schemeClr val="dk1"/>
          </a:fillRef>
          <a:effectRef idx="2">
            <a:schemeClr val="dk1"/>
          </a:effectRef>
          <a:fontRef idx="minor">
            <a:schemeClr val="tx1"/>
          </a:fontRef>
        </p:style>
      </p:cxnSp>
      <p:pic>
        <p:nvPicPr>
          <p:cNvPr id="11" name="Image 10" descr="Une image contenant jouet, dessin humoristique&#10;&#10;Description générée automatiquement">
            <a:extLst>
              <a:ext uri="{FF2B5EF4-FFF2-40B4-BE49-F238E27FC236}">
                <a16:creationId xmlns:a16="http://schemas.microsoft.com/office/drawing/2014/main" id="{B7D3E282-DDBA-6BE4-508D-E17ACF9EE0B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 y="5201728"/>
            <a:ext cx="1656271" cy="1656271"/>
          </a:xfrm>
          <a:prstGeom prst="rect">
            <a:avLst/>
          </a:prstGeom>
        </p:spPr>
      </p:pic>
      <p:pic>
        <p:nvPicPr>
          <p:cNvPr id="6" name="Image 5">
            <a:extLst>
              <a:ext uri="{FF2B5EF4-FFF2-40B4-BE49-F238E27FC236}">
                <a16:creationId xmlns:a16="http://schemas.microsoft.com/office/drawing/2014/main" id="{E786D826-F81F-0A94-8207-58E0FD251EE6}"/>
              </a:ext>
            </a:extLst>
          </p:cNvPr>
          <p:cNvPicPr>
            <a:picLocks noChangeAspect="1"/>
          </p:cNvPicPr>
          <p:nvPr/>
        </p:nvPicPr>
        <p:blipFill>
          <a:blip r:embed="rId4"/>
          <a:stretch>
            <a:fillRect/>
          </a:stretch>
        </p:blipFill>
        <p:spPr>
          <a:xfrm>
            <a:off x="88596" y="4131010"/>
            <a:ext cx="6820335" cy="953333"/>
          </a:xfrm>
          <a:prstGeom prst="rect">
            <a:avLst/>
          </a:prstGeom>
        </p:spPr>
      </p:pic>
      <p:pic>
        <p:nvPicPr>
          <p:cNvPr id="4" name="Image 3">
            <a:extLst>
              <a:ext uri="{FF2B5EF4-FFF2-40B4-BE49-F238E27FC236}">
                <a16:creationId xmlns:a16="http://schemas.microsoft.com/office/drawing/2014/main" id="{FC26B02A-CB83-30B3-A432-B1AB5E1E5CEC}"/>
              </a:ext>
            </a:extLst>
          </p:cNvPr>
          <p:cNvPicPr>
            <a:picLocks noChangeAspect="1"/>
          </p:cNvPicPr>
          <p:nvPr/>
        </p:nvPicPr>
        <p:blipFill>
          <a:blip r:embed="rId5"/>
          <a:stretch>
            <a:fillRect/>
          </a:stretch>
        </p:blipFill>
        <p:spPr>
          <a:xfrm>
            <a:off x="1048230" y="5465343"/>
            <a:ext cx="577740" cy="330137"/>
          </a:xfrm>
          <a:prstGeom prst="rect">
            <a:avLst/>
          </a:prstGeom>
        </p:spPr>
      </p:pic>
      <p:sp>
        <p:nvSpPr>
          <p:cNvPr id="7" name="ZoneTexte 6">
            <a:extLst>
              <a:ext uri="{FF2B5EF4-FFF2-40B4-BE49-F238E27FC236}">
                <a16:creationId xmlns:a16="http://schemas.microsoft.com/office/drawing/2014/main" id="{2659E839-0C98-6AA5-3337-8F3B342FB4CD}"/>
              </a:ext>
            </a:extLst>
          </p:cNvPr>
          <p:cNvSpPr txBox="1"/>
          <p:nvPr/>
        </p:nvSpPr>
        <p:spPr>
          <a:xfrm>
            <a:off x="759360" y="5898992"/>
            <a:ext cx="577741" cy="338554"/>
          </a:xfrm>
          <a:prstGeom prst="rect">
            <a:avLst/>
          </a:prstGeom>
          <a:noFill/>
        </p:spPr>
        <p:txBody>
          <a:bodyPr wrap="square" rtlCol="0">
            <a:spAutoFit/>
          </a:bodyPr>
          <a:lstStyle/>
          <a:p>
            <a:pPr algn="ctr"/>
            <a:r>
              <a:rPr lang="fr-FR" sz="800" dirty="0">
                <a:latin typeface="Arial Nova Cond Light" panose="020B0306020202020204" pitchFamily="34" charset="0"/>
              </a:rPr>
              <a:t>Avenant</a:t>
            </a:r>
          </a:p>
          <a:p>
            <a:pPr algn="ctr"/>
            <a:r>
              <a:rPr lang="fr-FR" sz="800" dirty="0">
                <a:latin typeface="Arial Nova Cond Light" panose="020B0306020202020204" pitchFamily="34" charset="0"/>
              </a:rPr>
              <a:t>N° 6</a:t>
            </a:r>
          </a:p>
        </p:txBody>
      </p:sp>
      <p:sp>
        <p:nvSpPr>
          <p:cNvPr id="10" name="Espace réservé du contenu 2">
            <a:extLst>
              <a:ext uri="{FF2B5EF4-FFF2-40B4-BE49-F238E27FC236}">
                <a16:creationId xmlns:a16="http://schemas.microsoft.com/office/drawing/2014/main" id="{D7E854C8-67C1-793A-E227-59AF6DF5F703}"/>
              </a:ext>
            </a:extLst>
          </p:cNvPr>
          <p:cNvSpPr txBox="1">
            <a:spLocks/>
          </p:cNvSpPr>
          <p:nvPr/>
        </p:nvSpPr>
        <p:spPr>
          <a:xfrm>
            <a:off x="0" y="1359392"/>
            <a:ext cx="6577429" cy="40902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fr-FR" sz="1800" u="sng" dirty="0">
                <a:effectLst>
                  <a:outerShdw blurRad="38100" dist="38100" dir="2700000" algn="tl">
                    <a:srgbClr val="000000">
                      <a:alpha val="43137"/>
                    </a:srgbClr>
                  </a:outerShdw>
                </a:effectLst>
                <a:latin typeface="Arial Nova Cond Light" panose="020B0306020202020204" pitchFamily="34" charset="0"/>
              </a:rPr>
              <a:t>Impact financier sur les tarifs liés à l’exploitation de l’unité de tri des biodéchets</a:t>
            </a:r>
          </a:p>
        </p:txBody>
      </p:sp>
      <p:pic>
        <p:nvPicPr>
          <p:cNvPr id="15" name="Image 14" descr="Une image contenant cercle, capture d’écran, conception&#10;&#10;Description générée automatiquement">
            <a:extLst>
              <a:ext uri="{FF2B5EF4-FFF2-40B4-BE49-F238E27FC236}">
                <a16:creationId xmlns:a16="http://schemas.microsoft.com/office/drawing/2014/main" id="{6281A246-0ADC-00E7-0B50-5CBAFE64014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0" y="1871123"/>
            <a:ext cx="1245352" cy="1245352"/>
          </a:xfrm>
          <a:prstGeom prst="rect">
            <a:avLst/>
          </a:prstGeom>
        </p:spPr>
      </p:pic>
      <p:sp>
        <p:nvSpPr>
          <p:cNvPr id="16" name="ZoneTexte 15">
            <a:extLst>
              <a:ext uri="{FF2B5EF4-FFF2-40B4-BE49-F238E27FC236}">
                <a16:creationId xmlns:a16="http://schemas.microsoft.com/office/drawing/2014/main" id="{8E747EB4-DA0F-B516-426D-5B68840E6203}"/>
              </a:ext>
            </a:extLst>
          </p:cNvPr>
          <p:cNvSpPr txBox="1"/>
          <p:nvPr/>
        </p:nvSpPr>
        <p:spPr>
          <a:xfrm>
            <a:off x="127316" y="2423213"/>
            <a:ext cx="976370" cy="430887"/>
          </a:xfrm>
          <a:prstGeom prst="rect">
            <a:avLst/>
          </a:prstGeom>
          <a:noFill/>
        </p:spPr>
        <p:txBody>
          <a:bodyPr wrap="square" rtlCol="0">
            <a:spAutoFit/>
          </a:bodyPr>
          <a:lstStyle/>
          <a:p>
            <a:pPr algn="ctr"/>
            <a:r>
              <a:rPr lang="fr-FR" sz="1100" b="1" dirty="0">
                <a:effectLst>
                  <a:outerShdw blurRad="38100" dist="38100" dir="2700000" algn="tl">
                    <a:srgbClr val="000000">
                      <a:alpha val="43137"/>
                    </a:srgbClr>
                  </a:outerShdw>
                </a:effectLst>
                <a:latin typeface="Arial Nova Cond Light" panose="020B0306020202020204" pitchFamily="34" charset="0"/>
              </a:rPr>
              <a:t>&lt; ou = 48 552 t</a:t>
            </a:r>
          </a:p>
          <a:p>
            <a:pPr algn="ctr"/>
            <a:r>
              <a:rPr lang="fr-FR" sz="1100" dirty="0">
                <a:latin typeface="Arial Nova Cond Light" panose="020B0306020202020204" pitchFamily="34" charset="0"/>
              </a:rPr>
              <a:t>Prix forfaitaire</a:t>
            </a:r>
          </a:p>
        </p:txBody>
      </p:sp>
      <p:pic>
        <p:nvPicPr>
          <p:cNvPr id="17" name="Image 16" descr="Une image contenant cercle, capture d’écran, conception&#10;&#10;Description générée automatiquement">
            <a:extLst>
              <a:ext uri="{FF2B5EF4-FFF2-40B4-BE49-F238E27FC236}">
                <a16:creationId xmlns:a16="http://schemas.microsoft.com/office/drawing/2014/main" id="{D7E0648C-9AC7-4659-ABE8-2BADB5CDB5C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0" y="2931747"/>
            <a:ext cx="1245352" cy="1245352"/>
          </a:xfrm>
          <a:prstGeom prst="rect">
            <a:avLst/>
          </a:prstGeom>
        </p:spPr>
      </p:pic>
      <p:sp>
        <p:nvSpPr>
          <p:cNvPr id="18" name="ZoneTexte 17">
            <a:extLst>
              <a:ext uri="{FF2B5EF4-FFF2-40B4-BE49-F238E27FC236}">
                <a16:creationId xmlns:a16="http://schemas.microsoft.com/office/drawing/2014/main" id="{E2058131-1CE2-6A28-B534-8F7E3C6C398D}"/>
              </a:ext>
            </a:extLst>
          </p:cNvPr>
          <p:cNvSpPr txBox="1"/>
          <p:nvPr/>
        </p:nvSpPr>
        <p:spPr>
          <a:xfrm>
            <a:off x="121639" y="3476022"/>
            <a:ext cx="982494" cy="430887"/>
          </a:xfrm>
          <a:prstGeom prst="rect">
            <a:avLst/>
          </a:prstGeom>
          <a:noFill/>
        </p:spPr>
        <p:txBody>
          <a:bodyPr wrap="square" rtlCol="0">
            <a:spAutoFit/>
          </a:bodyPr>
          <a:lstStyle/>
          <a:p>
            <a:pPr algn="ctr"/>
            <a:r>
              <a:rPr lang="fr-FR" sz="1100" b="1" dirty="0">
                <a:effectLst>
                  <a:outerShdw blurRad="38100" dist="38100" dir="2700000" algn="tl">
                    <a:srgbClr val="000000">
                      <a:alpha val="43137"/>
                    </a:srgbClr>
                  </a:outerShdw>
                </a:effectLst>
                <a:latin typeface="Arial Nova Cond Light" panose="020B0306020202020204" pitchFamily="34" charset="0"/>
              </a:rPr>
              <a:t>&gt; 48 552 t</a:t>
            </a:r>
          </a:p>
          <a:p>
            <a:pPr algn="ctr"/>
            <a:r>
              <a:rPr lang="fr-FR" sz="1100" dirty="0">
                <a:latin typeface="Arial Nova Cond Light" panose="020B0306020202020204" pitchFamily="34" charset="0"/>
              </a:rPr>
              <a:t>Prix à la tonne</a:t>
            </a:r>
          </a:p>
        </p:txBody>
      </p:sp>
      <p:pic>
        <p:nvPicPr>
          <p:cNvPr id="20" name="Image 19" descr="Une image contenant Graphique, symbole, cercle, conception&#10;&#10;Description générée automatiquement">
            <a:extLst>
              <a:ext uri="{FF2B5EF4-FFF2-40B4-BE49-F238E27FC236}">
                <a16:creationId xmlns:a16="http://schemas.microsoft.com/office/drawing/2014/main" id="{F93C251E-AB4C-BA09-93A1-E5B2898E309B}"/>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021480" y="1361208"/>
            <a:ext cx="324163" cy="357423"/>
          </a:xfrm>
          <a:prstGeom prst="rect">
            <a:avLst/>
          </a:prstGeom>
        </p:spPr>
      </p:pic>
      <p:sp>
        <p:nvSpPr>
          <p:cNvPr id="3" name="Espace réservé du contenu 2">
            <a:extLst>
              <a:ext uri="{FF2B5EF4-FFF2-40B4-BE49-F238E27FC236}">
                <a16:creationId xmlns:a16="http://schemas.microsoft.com/office/drawing/2014/main" id="{0844D74B-9185-B58B-B0EF-C17DF0250B6B}"/>
              </a:ext>
            </a:extLst>
          </p:cNvPr>
          <p:cNvSpPr txBox="1">
            <a:spLocks/>
          </p:cNvSpPr>
          <p:nvPr/>
        </p:nvSpPr>
        <p:spPr>
          <a:xfrm>
            <a:off x="121639" y="4997216"/>
            <a:ext cx="6577429" cy="28132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fr-FR" sz="1100" i="1" dirty="0">
                <a:latin typeface="Arial Nova Cond Light" panose="020B0306020202020204" pitchFamily="34" charset="0"/>
              </a:rPr>
              <a:t>Prix applicable en €HT base marché 2020 et actualisé à 2023</a:t>
            </a:r>
          </a:p>
        </p:txBody>
      </p:sp>
      <p:pic>
        <p:nvPicPr>
          <p:cNvPr id="8" name="Image 7">
            <a:extLst>
              <a:ext uri="{FF2B5EF4-FFF2-40B4-BE49-F238E27FC236}">
                <a16:creationId xmlns:a16="http://schemas.microsoft.com/office/drawing/2014/main" id="{510DD66F-9C1B-7307-2215-8EF9D7E2ED57}"/>
              </a:ext>
            </a:extLst>
          </p:cNvPr>
          <p:cNvPicPr>
            <a:picLocks noChangeAspect="1"/>
          </p:cNvPicPr>
          <p:nvPr/>
        </p:nvPicPr>
        <p:blipFill>
          <a:blip r:embed="rId10"/>
          <a:stretch>
            <a:fillRect/>
          </a:stretch>
        </p:blipFill>
        <p:spPr>
          <a:xfrm>
            <a:off x="2118132" y="5362706"/>
            <a:ext cx="4363060" cy="1299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863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155400"/>
            <a:ext cx="10515600" cy="717055"/>
          </a:xfrm>
        </p:spPr>
        <p:txBody>
          <a:bodyPr>
            <a:normAutofit/>
          </a:bodyPr>
          <a:lstStyle/>
          <a:p>
            <a:r>
              <a:rPr lang="fr-FR" sz="4400" b="1" dirty="0">
                <a:latin typeface="Arial Nova Cond Light" panose="020B0306020202020204" pitchFamily="34" charset="0"/>
              </a:rPr>
              <a:t>Les contributions 2024</a:t>
            </a:r>
          </a:p>
        </p:txBody>
      </p:sp>
      <p:sp>
        <p:nvSpPr>
          <p:cNvPr id="32" name="Espace réservé du contenu 2">
            <a:extLst>
              <a:ext uri="{FF2B5EF4-FFF2-40B4-BE49-F238E27FC236}">
                <a16:creationId xmlns:a16="http://schemas.microsoft.com/office/drawing/2014/main" id="{C7637678-4BD8-CF00-019B-4CB9CEBD58A1}"/>
              </a:ext>
            </a:extLst>
          </p:cNvPr>
          <p:cNvSpPr>
            <a:spLocks noGrp="1"/>
          </p:cNvSpPr>
          <p:nvPr>
            <p:ph idx="1"/>
          </p:nvPr>
        </p:nvSpPr>
        <p:spPr>
          <a:xfrm>
            <a:off x="181155" y="852581"/>
            <a:ext cx="11783684" cy="888407"/>
          </a:xfrm>
        </p:spPr>
        <p:txBody>
          <a:bodyPr>
            <a:noAutofit/>
          </a:bodyPr>
          <a:lstStyle/>
          <a:p>
            <a:pPr marL="0" indent="0">
              <a:spcBef>
                <a:spcPts val="0"/>
              </a:spcBef>
              <a:buNone/>
            </a:pPr>
            <a:r>
              <a:rPr lang="fr-FR" sz="2400" dirty="0">
                <a:latin typeface="Arial Nova Cond Light" panose="020B0306020202020204" pitchFamily="34" charset="0"/>
              </a:rPr>
              <a:t>Montant des contributions annoncées lors des réunions des 26 et 29 septembre dernier : 	</a:t>
            </a:r>
            <a:r>
              <a:rPr lang="fr-FR" sz="2400" b="1" dirty="0">
                <a:effectLst>
                  <a:outerShdw blurRad="38100" dist="38100" dir="2700000" algn="tl">
                    <a:srgbClr val="000000">
                      <a:alpha val="43137"/>
                    </a:srgbClr>
                  </a:outerShdw>
                </a:effectLst>
                <a:latin typeface="Arial Nova Cond Light" panose="020B0306020202020204" pitchFamily="34" charset="0"/>
              </a:rPr>
              <a:t>66,3 M€</a:t>
            </a:r>
          </a:p>
          <a:p>
            <a:pPr marL="0" indent="0">
              <a:spcBef>
                <a:spcPts val="0"/>
              </a:spcBef>
              <a:buNone/>
            </a:pPr>
            <a:r>
              <a:rPr lang="fr-FR" sz="2400" dirty="0">
                <a:latin typeface="Arial Nova Cond Light" panose="020B0306020202020204" pitchFamily="34" charset="0"/>
              </a:rPr>
              <a:t>Montant des contributions annoncées lors du Bureau Syndical du 07 novembre dernier :   	</a:t>
            </a:r>
            <a:r>
              <a:rPr lang="fr-FR" sz="2400" b="1" dirty="0">
                <a:effectLst>
                  <a:outerShdw blurRad="38100" dist="38100" dir="2700000" algn="tl">
                    <a:srgbClr val="000000">
                      <a:alpha val="43137"/>
                    </a:srgbClr>
                  </a:outerShdw>
                </a:effectLst>
                <a:latin typeface="Arial Nova Cond Light" panose="020B0306020202020204" pitchFamily="34" charset="0"/>
              </a:rPr>
              <a:t>69,3 M€</a:t>
            </a:r>
          </a:p>
        </p:txBody>
      </p:sp>
      <p:pic>
        <p:nvPicPr>
          <p:cNvPr id="7" name="Image 6" descr="Une image contenant calendrier, texte, papeterie, Approvisionnement général&#10;&#10;Description générée automatiquement">
            <a:extLst>
              <a:ext uri="{FF2B5EF4-FFF2-40B4-BE49-F238E27FC236}">
                <a16:creationId xmlns:a16="http://schemas.microsoft.com/office/drawing/2014/main" id="{FDEA14EC-210C-649B-F73D-884EF36ECCF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0799014">
            <a:off x="436312" y="3467626"/>
            <a:ext cx="1674136" cy="1421436"/>
          </a:xfrm>
          <a:prstGeom prst="rect">
            <a:avLst/>
          </a:prstGeom>
        </p:spPr>
      </p:pic>
      <p:graphicFrame>
        <p:nvGraphicFramePr>
          <p:cNvPr id="34" name="Espace réservé du contenu 2">
            <a:extLst>
              <a:ext uri="{FF2B5EF4-FFF2-40B4-BE49-F238E27FC236}">
                <a16:creationId xmlns:a16="http://schemas.microsoft.com/office/drawing/2014/main" id="{385588DE-E326-8BF4-0733-F5C3ADB00EE2}"/>
              </a:ext>
            </a:extLst>
          </p:cNvPr>
          <p:cNvGraphicFramePr/>
          <p:nvPr>
            <p:extLst>
              <p:ext uri="{D42A27DB-BD31-4B8C-83A1-F6EECF244321}">
                <p14:modId xmlns:p14="http://schemas.microsoft.com/office/powerpoint/2010/main" val="821941244"/>
              </p:ext>
            </p:extLst>
          </p:nvPr>
        </p:nvGraphicFramePr>
        <p:xfrm>
          <a:off x="3010619" y="1740987"/>
          <a:ext cx="8550009" cy="50221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Espace réservé du contenu 2">
            <a:extLst>
              <a:ext uri="{FF2B5EF4-FFF2-40B4-BE49-F238E27FC236}">
                <a16:creationId xmlns:a16="http://schemas.microsoft.com/office/drawing/2014/main" id="{C035BC2A-E64B-0BDB-A1E9-156EF4CB215E}"/>
              </a:ext>
            </a:extLst>
          </p:cNvPr>
          <p:cNvSpPr txBox="1">
            <a:spLocks/>
          </p:cNvSpPr>
          <p:nvPr/>
        </p:nvSpPr>
        <p:spPr>
          <a:xfrm>
            <a:off x="631372" y="3180031"/>
            <a:ext cx="1295042" cy="44405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r-FR" sz="1200" dirty="0">
                <a:latin typeface="Arial Nova Cond Light" panose="020B0306020202020204" pitchFamily="34" charset="0"/>
              </a:rPr>
              <a:t>Que s’est-il passé entre ces dates ?</a:t>
            </a:r>
          </a:p>
        </p:txBody>
      </p:sp>
      <p:pic>
        <p:nvPicPr>
          <p:cNvPr id="5" name="Image 4" descr="Une image contenant horloge, jouet, dessin humoristique&#10;&#10;Description générée automatiquement">
            <a:extLst>
              <a:ext uri="{FF2B5EF4-FFF2-40B4-BE49-F238E27FC236}">
                <a16:creationId xmlns:a16="http://schemas.microsoft.com/office/drawing/2014/main" id="{07E5AF1F-EF68-1C81-8ABF-37ABADDE97F7}"/>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0" y="5305246"/>
            <a:ext cx="1552754" cy="1552754"/>
          </a:xfrm>
          <a:prstGeom prst="rect">
            <a:avLst/>
          </a:prstGeom>
        </p:spPr>
      </p:pic>
      <p:pic>
        <p:nvPicPr>
          <p:cNvPr id="6" name="Image 5" descr="Une image contenant logo, Graphique, symbole, Police&#10;&#10;Description générée automatiquement">
            <a:extLst>
              <a:ext uri="{FF2B5EF4-FFF2-40B4-BE49-F238E27FC236}">
                <a16:creationId xmlns:a16="http://schemas.microsoft.com/office/drawing/2014/main" id="{37DA452C-4B96-0056-DB21-6D8C09C25DF3}"/>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2220405" y="4069749"/>
            <a:ext cx="554966" cy="554966"/>
          </a:xfrm>
          <a:prstGeom prst="rect">
            <a:avLst/>
          </a:prstGeom>
        </p:spPr>
      </p:pic>
      <p:grpSp>
        <p:nvGrpSpPr>
          <p:cNvPr id="9" name="Groupe 8">
            <a:extLst>
              <a:ext uri="{FF2B5EF4-FFF2-40B4-BE49-F238E27FC236}">
                <a16:creationId xmlns:a16="http://schemas.microsoft.com/office/drawing/2014/main" id="{FC7BD352-449F-836A-79A4-C6866FD7D392}"/>
              </a:ext>
            </a:extLst>
          </p:cNvPr>
          <p:cNvGrpSpPr/>
          <p:nvPr/>
        </p:nvGrpSpPr>
        <p:grpSpPr>
          <a:xfrm>
            <a:off x="1967254" y="3777158"/>
            <a:ext cx="1077236" cy="353683"/>
            <a:chOff x="108941" y="1792963"/>
            <a:chExt cx="1579379" cy="383258"/>
          </a:xfrm>
        </p:grpSpPr>
        <p:sp>
          <p:nvSpPr>
            <p:cNvPr id="10" name="Rectangle 9">
              <a:extLst>
                <a:ext uri="{FF2B5EF4-FFF2-40B4-BE49-F238E27FC236}">
                  <a16:creationId xmlns:a16="http://schemas.microsoft.com/office/drawing/2014/main" id="{9B916E27-67FA-BFF1-B200-D922520C566C}"/>
                </a:ext>
              </a:extLst>
            </p:cNvPr>
            <p:cNvSpPr/>
            <p:nvPr/>
          </p:nvSpPr>
          <p:spPr>
            <a:xfrm>
              <a:off x="108941" y="1797894"/>
              <a:ext cx="1579379" cy="3783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algn="ctr"/>
              <a:endParaRPr lang="fr-FR"/>
            </a:p>
          </p:txBody>
        </p:sp>
        <p:sp>
          <p:nvSpPr>
            <p:cNvPr id="11" name="ZoneTexte 10">
              <a:extLst>
                <a:ext uri="{FF2B5EF4-FFF2-40B4-BE49-F238E27FC236}">
                  <a16:creationId xmlns:a16="http://schemas.microsoft.com/office/drawing/2014/main" id="{89D03E65-97E7-E714-5374-D222A6340E93}"/>
                </a:ext>
              </a:extLst>
            </p:cNvPr>
            <p:cNvSpPr txBox="1"/>
            <p:nvPr/>
          </p:nvSpPr>
          <p:spPr>
            <a:xfrm>
              <a:off x="108941" y="1792963"/>
              <a:ext cx="1579379" cy="3783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2400" kern="1200" dirty="0">
                  <a:effectLst>
                    <a:outerShdw blurRad="38100" dist="38100" dir="2700000" algn="tl">
                      <a:srgbClr val="000000">
                        <a:alpha val="43137"/>
                      </a:srgbClr>
                    </a:outerShdw>
                  </a:effectLst>
                </a:rPr>
                <a:t>+3 M€</a:t>
              </a:r>
            </a:p>
          </p:txBody>
        </p:sp>
      </p:grpSp>
    </p:spTree>
    <p:extLst>
      <p:ext uri="{BB962C8B-B14F-4D97-AF65-F5344CB8AC3E}">
        <p14:creationId xmlns:p14="http://schemas.microsoft.com/office/powerpoint/2010/main" val="2759425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155400"/>
            <a:ext cx="10515600" cy="717055"/>
          </a:xfrm>
        </p:spPr>
        <p:txBody>
          <a:bodyPr>
            <a:normAutofit/>
          </a:bodyPr>
          <a:lstStyle/>
          <a:p>
            <a:r>
              <a:rPr lang="fr-FR" sz="4400" b="1" dirty="0">
                <a:latin typeface="Arial Nova Cond Light" panose="020B0306020202020204" pitchFamily="34" charset="0"/>
              </a:rPr>
              <a:t>Les contributions 2024</a:t>
            </a:r>
          </a:p>
        </p:txBody>
      </p:sp>
      <p:graphicFrame>
        <p:nvGraphicFramePr>
          <p:cNvPr id="8" name="Objet 7">
            <a:extLst>
              <a:ext uri="{FF2B5EF4-FFF2-40B4-BE49-F238E27FC236}">
                <a16:creationId xmlns:a16="http://schemas.microsoft.com/office/drawing/2014/main" id="{6C0A8B73-C024-9D17-1863-DB7550165A74}"/>
              </a:ext>
            </a:extLst>
          </p:cNvPr>
          <p:cNvGraphicFramePr>
            <a:graphicFrameLocks noChangeAspect="1"/>
          </p:cNvGraphicFramePr>
          <p:nvPr>
            <p:extLst>
              <p:ext uri="{D42A27DB-BD31-4B8C-83A1-F6EECF244321}">
                <p14:modId xmlns:p14="http://schemas.microsoft.com/office/powerpoint/2010/main" val="3370584471"/>
              </p:ext>
            </p:extLst>
          </p:nvPr>
        </p:nvGraphicFramePr>
        <p:xfrm>
          <a:off x="3432175" y="651388"/>
          <a:ext cx="8215313" cy="6108700"/>
        </p:xfrm>
        <a:graphic>
          <a:graphicData uri="http://schemas.openxmlformats.org/presentationml/2006/ole">
            <mc:AlternateContent xmlns:mc="http://schemas.openxmlformats.org/markup-compatibility/2006">
              <mc:Choice xmlns:v="urn:schemas-microsoft-com:vml" Requires="v">
                <p:oleObj name="Worksheet" r:id="rId2" imgW="9343892" imgH="6934023" progId="Excel.Sheet.12">
                  <p:embed/>
                </p:oleObj>
              </mc:Choice>
              <mc:Fallback>
                <p:oleObj name="Worksheet" r:id="rId2" imgW="9343892" imgH="6934023" progId="Excel.Sheet.12">
                  <p:embed/>
                  <p:pic>
                    <p:nvPicPr>
                      <p:cNvPr id="0" name=""/>
                      <p:cNvPicPr/>
                      <p:nvPr/>
                    </p:nvPicPr>
                    <p:blipFill>
                      <a:blip r:embed="rId3"/>
                      <a:stretch>
                        <a:fillRect/>
                      </a:stretch>
                    </p:blipFill>
                    <p:spPr>
                      <a:xfrm>
                        <a:off x="3432175" y="651388"/>
                        <a:ext cx="8215313" cy="6108700"/>
                      </a:xfrm>
                      <a:prstGeom prst="rect">
                        <a:avLst/>
                      </a:prstGeom>
                    </p:spPr>
                  </p:pic>
                </p:oleObj>
              </mc:Fallback>
            </mc:AlternateContent>
          </a:graphicData>
        </a:graphic>
      </p:graphicFrame>
      <p:sp>
        <p:nvSpPr>
          <p:cNvPr id="9" name="Espace réservé du contenu 2">
            <a:extLst>
              <a:ext uri="{FF2B5EF4-FFF2-40B4-BE49-F238E27FC236}">
                <a16:creationId xmlns:a16="http://schemas.microsoft.com/office/drawing/2014/main" id="{D6DB9D89-9ABE-D0FC-EA22-997D93D201B9}"/>
              </a:ext>
            </a:extLst>
          </p:cNvPr>
          <p:cNvSpPr>
            <a:spLocks noGrp="1"/>
          </p:cNvSpPr>
          <p:nvPr>
            <p:ph idx="1"/>
          </p:nvPr>
        </p:nvSpPr>
        <p:spPr>
          <a:xfrm>
            <a:off x="88629" y="2284756"/>
            <a:ext cx="3053751" cy="1671140"/>
          </a:xfrm>
        </p:spPr>
        <p:txBody>
          <a:bodyPr>
            <a:noAutofit/>
          </a:bodyPr>
          <a:lstStyle/>
          <a:p>
            <a:pPr marL="0" indent="0" algn="ctr">
              <a:spcBef>
                <a:spcPts val="0"/>
              </a:spcBef>
              <a:buNone/>
            </a:pPr>
            <a:r>
              <a:rPr lang="fr-FR" sz="1600" b="1" dirty="0">
                <a:effectLst>
                  <a:outerShdw blurRad="38100" dist="38100" dir="2700000" algn="tl">
                    <a:srgbClr val="000000">
                      <a:alpha val="43137"/>
                    </a:srgbClr>
                  </a:outerShdw>
                </a:effectLst>
                <a:latin typeface="Arial Nova Cond Light" panose="020B0306020202020204" pitchFamily="34" charset="0"/>
              </a:rPr>
              <a:t>Compétence « Traitement »</a:t>
            </a:r>
          </a:p>
          <a:p>
            <a:pPr marL="0" indent="0" algn="ctr">
              <a:spcBef>
                <a:spcPts val="0"/>
              </a:spcBef>
              <a:buNone/>
            </a:pPr>
            <a:endParaRPr lang="fr-FR" sz="1600" dirty="0">
              <a:latin typeface="Arial Nova Cond Light" panose="020B0306020202020204" pitchFamily="34" charset="0"/>
            </a:endParaRPr>
          </a:p>
          <a:p>
            <a:pPr marL="0" indent="0" algn="ctr">
              <a:spcBef>
                <a:spcPts val="0"/>
              </a:spcBef>
              <a:buNone/>
            </a:pPr>
            <a:r>
              <a:rPr lang="fr-FR" sz="2400" b="1" dirty="0">
                <a:effectLst>
                  <a:outerShdw blurRad="38100" dist="38100" dir="2700000" algn="tl">
                    <a:srgbClr val="000000">
                      <a:alpha val="43137"/>
                    </a:srgbClr>
                  </a:outerShdw>
                </a:effectLst>
                <a:latin typeface="Arial Nova Cond Light" panose="020B0306020202020204" pitchFamily="34" charset="0"/>
              </a:rPr>
              <a:t>-17,00 %</a:t>
            </a:r>
          </a:p>
          <a:p>
            <a:pPr marL="0" indent="0" algn="ctr">
              <a:spcBef>
                <a:spcPts val="0"/>
              </a:spcBef>
              <a:buNone/>
            </a:pPr>
            <a:r>
              <a:rPr lang="fr-FR" sz="2400" b="1" dirty="0">
                <a:solidFill>
                  <a:srgbClr val="FF0000"/>
                </a:solidFill>
                <a:effectLst>
                  <a:outerShdw blurRad="38100" dist="38100" dir="2700000" algn="tl">
                    <a:srgbClr val="000000">
                      <a:alpha val="43137"/>
                    </a:srgbClr>
                  </a:outerShdw>
                </a:effectLst>
                <a:latin typeface="Arial Nova Cond Light" panose="020B0306020202020204" pitchFamily="34" charset="0"/>
              </a:rPr>
              <a:t>-12,45 M€</a:t>
            </a:r>
          </a:p>
        </p:txBody>
      </p:sp>
      <p:sp>
        <p:nvSpPr>
          <p:cNvPr id="10" name="Espace réservé du contenu 2">
            <a:extLst>
              <a:ext uri="{FF2B5EF4-FFF2-40B4-BE49-F238E27FC236}">
                <a16:creationId xmlns:a16="http://schemas.microsoft.com/office/drawing/2014/main" id="{F850F2E6-052F-A0D0-0F5A-94E299EB1FCE}"/>
              </a:ext>
            </a:extLst>
          </p:cNvPr>
          <p:cNvSpPr txBox="1">
            <a:spLocks/>
          </p:cNvSpPr>
          <p:nvPr/>
        </p:nvSpPr>
        <p:spPr>
          <a:xfrm>
            <a:off x="125953" y="4735900"/>
            <a:ext cx="3053751" cy="167114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r-FR" sz="1600" b="1" dirty="0">
                <a:effectLst>
                  <a:outerShdw blurRad="38100" dist="38100" dir="2700000" algn="tl">
                    <a:srgbClr val="000000">
                      <a:alpha val="43137"/>
                    </a:srgbClr>
                  </a:outerShdw>
                </a:effectLst>
                <a:latin typeface="Arial Nova Cond Light" panose="020B0306020202020204" pitchFamily="34" charset="0"/>
              </a:rPr>
              <a:t>Compétence « Collecte et Traitement »</a:t>
            </a:r>
          </a:p>
          <a:p>
            <a:pPr marL="0" indent="0" algn="ctr">
              <a:spcBef>
                <a:spcPts val="0"/>
              </a:spcBef>
              <a:buFont typeface="Arial" panose="020B0604020202020204" pitchFamily="34" charset="0"/>
              <a:buNone/>
            </a:pPr>
            <a:endParaRPr lang="fr-FR" sz="1600" dirty="0">
              <a:latin typeface="Arial Nova Cond Light" panose="020B0306020202020204" pitchFamily="34" charset="0"/>
            </a:endParaRPr>
          </a:p>
          <a:p>
            <a:pPr marL="0" indent="0" algn="ctr">
              <a:spcBef>
                <a:spcPts val="0"/>
              </a:spcBef>
              <a:buFont typeface="Arial" panose="020B0604020202020204" pitchFamily="34" charset="0"/>
              <a:buNone/>
            </a:pPr>
            <a:r>
              <a:rPr lang="fr-FR" sz="2400" b="1" dirty="0">
                <a:effectLst>
                  <a:outerShdw blurRad="38100" dist="38100" dir="2700000" algn="tl">
                    <a:srgbClr val="000000">
                      <a:alpha val="43137"/>
                    </a:srgbClr>
                  </a:outerShdw>
                </a:effectLst>
                <a:latin typeface="Arial Nova Cond Light" panose="020B0306020202020204" pitchFamily="34" charset="0"/>
              </a:rPr>
              <a:t>-7,72%</a:t>
            </a:r>
          </a:p>
          <a:p>
            <a:pPr marL="0" indent="0" algn="ctr">
              <a:spcBef>
                <a:spcPts val="0"/>
              </a:spcBef>
              <a:buFont typeface="Arial" panose="020B0604020202020204" pitchFamily="34" charset="0"/>
              <a:buNone/>
            </a:pPr>
            <a:r>
              <a:rPr lang="fr-FR" sz="2400" b="1" dirty="0">
                <a:solidFill>
                  <a:srgbClr val="FF0000"/>
                </a:solidFill>
                <a:effectLst>
                  <a:outerShdw blurRad="38100" dist="38100" dir="2700000" algn="tl">
                    <a:srgbClr val="000000">
                      <a:alpha val="43137"/>
                    </a:srgbClr>
                  </a:outerShdw>
                </a:effectLst>
                <a:latin typeface="Arial Nova Cond Light" panose="020B0306020202020204" pitchFamily="34" charset="0"/>
              </a:rPr>
              <a:t>-0,72 M€</a:t>
            </a:r>
            <a:endParaRPr lang="fr-FR" b="1" dirty="0">
              <a:solidFill>
                <a:srgbClr val="FF0000"/>
              </a:solidFill>
              <a:effectLst>
                <a:outerShdw blurRad="38100" dist="38100" dir="2700000" algn="tl">
                  <a:srgbClr val="000000">
                    <a:alpha val="43137"/>
                  </a:srgbClr>
                </a:outerShdw>
              </a:effectLst>
              <a:latin typeface="Arial Nova Cond Light" panose="020B0306020202020204" pitchFamily="34" charset="0"/>
            </a:endParaRPr>
          </a:p>
        </p:txBody>
      </p:sp>
      <p:sp>
        <p:nvSpPr>
          <p:cNvPr id="11" name="Accolade ouvrante 10">
            <a:extLst>
              <a:ext uri="{FF2B5EF4-FFF2-40B4-BE49-F238E27FC236}">
                <a16:creationId xmlns:a16="http://schemas.microsoft.com/office/drawing/2014/main" id="{B911E2B8-C89B-4A19-5AC0-3A05F2E55B0C}"/>
              </a:ext>
            </a:extLst>
          </p:cNvPr>
          <p:cNvSpPr/>
          <p:nvPr/>
        </p:nvSpPr>
        <p:spPr>
          <a:xfrm>
            <a:off x="3165889" y="1492370"/>
            <a:ext cx="232913" cy="324353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2" name="Accolade ouvrante 11">
            <a:extLst>
              <a:ext uri="{FF2B5EF4-FFF2-40B4-BE49-F238E27FC236}">
                <a16:creationId xmlns:a16="http://schemas.microsoft.com/office/drawing/2014/main" id="{2688A260-39B9-7FC1-50EC-F2FFEBEF2991}"/>
              </a:ext>
            </a:extLst>
          </p:cNvPr>
          <p:cNvSpPr/>
          <p:nvPr/>
        </p:nvSpPr>
        <p:spPr>
          <a:xfrm>
            <a:off x="3174516" y="4735901"/>
            <a:ext cx="232913" cy="175691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8775D6B0-E71E-4426-784A-F77EBFB5D7E4}"/>
              </a:ext>
            </a:extLst>
          </p:cNvPr>
          <p:cNvSpPr txBox="1">
            <a:spLocks/>
          </p:cNvSpPr>
          <p:nvPr/>
        </p:nvSpPr>
        <p:spPr>
          <a:xfrm>
            <a:off x="187622" y="918186"/>
            <a:ext cx="3053751" cy="71705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r-FR" sz="2400" b="1" dirty="0">
                <a:solidFill>
                  <a:srgbClr val="FF0000"/>
                </a:solidFill>
                <a:effectLst>
                  <a:outerShdw blurRad="38100" dist="38100" dir="2700000" algn="tl">
                    <a:srgbClr val="000000">
                      <a:alpha val="43137"/>
                    </a:srgbClr>
                  </a:outerShdw>
                </a:effectLst>
                <a:latin typeface="Arial Nova Cond Light" panose="020B0306020202020204" pitchFamily="34" charset="0"/>
              </a:rPr>
              <a:t>-4 M€ </a:t>
            </a:r>
            <a:r>
              <a:rPr lang="fr-FR" sz="2400" dirty="0">
                <a:latin typeface="Arial Nova Cond Light" panose="020B0306020202020204" pitchFamily="34" charset="0"/>
              </a:rPr>
              <a:t>de recettes DSP</a:t>
            </a:r>
          </a:p>
          <a:p>
            <a:pPr marL="0" indent="0" algn="ctr">
              <a:spcBef>
                <a:spcPts val="0"/>
              </a:spcBef>
              <a:buFont typeface="Arial" panose="020B0604020202020204" pitchFamily="34" charset="0"/>
              <a:buNone/>
            </a:pPr>
            <a:r>
              <a:rPr lang="fr-FR" sz="1400" dirty="0">
                <a:latin typeface="Arial Nova Cond Light" panose="020B0306020202020204" pitchFamily="34" charset="0"/>
              </a:rPr>
              <a:t>(4,4 M€ en réalisation 2023 </a:t>
            </a:r>
          </a:p>
          <a:p>
            <a:pPr marL="0" indent="0" algn="ctr">
              <a:spcBef>
                <a:spcPts val="0"/>
              </a:spcBef>
              <a:buFont typeface="Arial" panose="020B0604020202020204" pitchFamily="34" charset="0"/>
              <a:buNone/>
            </a:pPr>
            <a:r>
              <a:rPr lang="fr-FR" sz="1400" dirty="0">
                <a:latin typeface="Arial Nova Cond Light" panose="020B0306020202020204" pitchFamily="34" charset="0"/>
              </a:rPr>
              <a:t>versus 0,35 M€ en 2024)</a:t>
            </a:r>
          </a:p>
        </p:txBody>
      </p:sp>
      <p:pic>
        <p:nvPicPr>
          <p:cNvPr id="5" name="Image 4">
            <a:extLst>
              <a:ext uri="{FF2B5EF4-FFF2-40B4-BE49-F238E27FC236}">
                <a16:creationId xmlns:a16="http://schemas.microsoft.com/office/drawing/2014/main" id="{39317710-5DD4-A679-4CE0-D3C7A0E8E4E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65451" y="2892350"/>
            <a:ext cx="596778" cy="596778"/>
          </a:xfrm>
          <a:prstGeom prst="rect">
            <a:avLst/>
          </a:prstGeom>
        </p:spPr>
      </p:pic>
      <p:pic>
        <p:nvPicPr>
          <p:cNvPr id="13" name="Image 12">
            <a:extLst>
              <a:ext uri="{FF2B5EF4-FFF2-40B4-BE49-F238E27FC236}">
                <a16:creationId xmlns:a16="http://schemas.microsoft.com/office/drawing/2014/main" id="{9A6E1703-2878-41E8-14F9-A5E7B4508E1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2775" y="5315970"/>
            <a:ext cx="596778" cy="596778"/>
          </a:xfrm>
          <a:prstGeom prst="rect">
            <a:avLst/>
          </a:prstGeom>
        </p:spPr>
      </p:pic>
      <p:pic>
        <p:nvPicPr>
          <p:cNvPr id="15" name="Image 14" descr="Une image contenant texte, Police, Graphique, logo&#10;&#10;Description générée automatiquement">
            <a:extLst>
              <a:ext uri="{FF2B5EF4-FFF2-40B4-BE49-F238E27FC236}">
                <a16:creationId xmlns:a16="http://schemas.microsoft.com/office/drawing/2014/main" id="{CBE944A4-EBAC-E80D-85C9-C58E8999B1E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8196" y="1264862"/>
            <a:ext cx="704613" cy="496532"/>
          </a:xfrm>
          <a:prstGeom prst="rect">
            <a:avLst/>
          </a:prstGeom>
        </p:spPr>
      </p:pic>
    </p:spTree>
    <p:extLst>
      <p:ext uri="{BB962C8B-B14F-4D97-AF65-F5344CB8AC3E}">
        <p14:creationId xmlns:p14="http://schemas.microsoft.com/office/powerpoint/2010/main" val="2686856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D1F43-50E7-6CDD-46F5-5E580EF5D77C}"/>
              </a:ext>
            </a:extLst>
          </p:cNvPr>
          <p:cNvSpPr>
            <a:spLocks noGrp="1"/>
          </p:cNvSpPr>
          <p:nvPr>
            <p:ph type="title"/>
          </p:nvPr>
        </p:nvSpPr>
        <p:spPr>
          <a:xfrm>
            <a:off x="838200" y="155400"/>
            <a:ext cx="10515600" cy="717055"/>
          </a:xfrm>
        </p:spPr>
        <p:txBody>
          <a:bodyPr>
            <a:normAutofit/>
          </a:bodyPr>
          <a:lstStyle/>
          <a:p>
            <a:r>
              <a:rPr lang="fr-FR" sz="4400" b="1" dirty="0">
                <a:latin typeface="Arial Nova Cond Light" panose="020B0306020202020204" pitchFamily="34" charset="0"/>
              </a:rPr>
              <a:t>Les contributions 2024</a:t>
            </a:r>
          </a:p>
        </p:txBody>
      </p:sp>
      <p:sp>
        <p:nvSpPr>
          <p:cNvPr id="7" name="Espace réservé du contenu 2">
            <a:extLst>
              <a:ext uri="{FF2B5EF4-FFF2-40B4-BE49-F238E27FC236}">
                <a16:creationId xmlns:a16="http://schemas.microsoft.com/office/drawing/2014/main" id="{784F40B9-F153-EBB5-64EA-215436A2487F}"/>
              </a:ext>
            </a:extLst>
          </p:cNvPr>
          <p:cNvSpPr txBox="1">
            <a:spLocks/>
          </p:cNvSpPr>
          <p:nvPr/>
        </p:nvSpPr>
        <p:spPr>
          <a:xfrm>
            <a:off x="1929358" y="5184553"/>
            <a:ext cx="9734211" cy="111601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1600" b="1" dirty="0">
                <a:effectLst>
                  <a:outerShdw blurRad="38100" dist="38100" dir="2700000" algn="tl">
                    <a:srgbClr val="000000">
                      <a:alpha val="43137"/>
                    </a:srgbClr>
                  </a:outerShdw>
                </a:effectLst>
                <a:latin typeface="Arial Nova Cond Light" panose="020B0306020202020204" pitchFamily="34" charset="0"/>
              </a:rPr>
              <a:t>Les prestations</a:t>
            </a:r>
            <a:r>
              <a:rPr lang="fr-FR" sz="1600" dirty="0">
                <a:latin typeface="Arial Nova Cond Light" panose="020B0306020202020204" pitchFamily="34" charset="0"/>
              </a:rPr>
              <a:t> correspondent à </a:t>
            </a:r>
            <a:r>
              <a:rPr lang="fr-FR" sz="1600" b="1" dirty="0">
                <a:solidFill>
                  <a:srgbClr val="FF0000"/>
                </a:solidFill>
                <a:latin typeface="Arial Nova Cond Light" panose="020B0306020202020204" pitchFamily="34" charset="0"/>
              </a:rPr>
              <a:t>62,71 € par habitant </a:t>
            </a:r>
            <a:r>
              <a:rPr lang="fr-FR" sz="1600" dirty="0">
                <a:latin typeface="Arial Nova Cond Light" panose="020B0306020202020204" pitchFamily="34" charset="0"/>
              </a:rPr>
              <a:t>soit </a:t>
            </a:r>
            <a:r>
              <a:rPr lang="fr-FR" sz="1600" b="1" dirty="0">
                <a:solidFill>
                  <a:srgbClr val="00B050"/>
                </a:solidFill>
                <a:latin typeface="Arial Nova Cond Light" panose="020B0306020202020204" pitchFamily="34" charset="0"/>
              </a:rPr>
              <a:t>83%</a:t>
            </a:r>
            <a:r>
              <a:rPr lang="fr-FR" sz="1600" dirty="0">
                <a:latin typeface="Arial Nova Cond Light" panose="020B0306020202020204" pitchFamily="34" charset="0"/>
              </a:rPr>
              <a:t> du montant des contributions.</a:t>
            </a:r>
          </a:p>
          <a:p>
            <a:pPr marL="0" indent="0">
              <a:spcBef>
                <a:spcPts val="0"/>
              </a:spcBef>
              <a:buFont typeface="Arial" panose="020B0604020202020204" pitchFamily="34" charset="0"/>
              <a:buNone/>
            </a:pPr>
            <a:endParaRPr lang="fr-FR" sz="1000" dirty="0">
              <a:latin typeface="Arial Nova Cond Light" panose="020B0306020202020204" pitchFamily="34" charset="0"/>
            </a:endParaRPr>
          </a:p>
          <a:p>
            <a:pPr marL="0" indent="0">
              <a:spcBef>
                <a:spcPts val="0"/>
              </a:spcBef>
              <a:buFont typeface="Arial" panose="020B0604020202020204" pitchFamily="34" charset="0"/>
              <a:buNone/>
            </a:pPr>
            <a:r>
              <a:rPr lang="fr-FR" sz="1600" b="1" dirty="0">
                <a:effectLst>
                  <a:outerShdw blurRad="38100" dist="38100" dir="2700000" algn="tl">
                    <a:srgbClr val="000000">
                      <a:alpha val="43137"/>
                    </a:srgbClr>
                  </a:outerShdw>
                </a:effectLst>
                <a:latin typeface="Arial Nova Cond Light" panose="020B0306020202020204" pitchFamily="34" charset="0"/>
              </a:rPr>
              <a:t>La TGAP </a:t>
            </a:r>
            <a:r>
              <a:rPr lang="fr-FR" sz="1600" dirty="0">
                <a:latin typeface="Arial Nova Cond Light" panose="020B0306020202020204" pitchFamily="34" charset="0"/>
              </a:rPr>
              <a:t>correspond à </a:t>
            </a:r>
            <a:r>
              <a:rPr lang="fr-FR" sz="1600" b="1" dirty="0">
                <a:solidFill>
                  <a:srgbClr val="FF0000"/>
                </a:solidFill>
                <a:latin typeface="Arial Nova Cond Light" panose="020B0306020202020204" pitchFamily="34" charset="0"/>
              </a:rPr>
              <a:t>6,61 € par habitant</a:t>
            </a:r>
            <a:r>
              <a:rPr lang="fr-FR" sz="1600" dirty="0">
                <a:latin typeface="Arial Nova Cond Light" panose="020B0306020202020204" pitchFamily="34" charset="0"/>
              </a:rPr>
              <a:t> soit </a:t>
            </a:r>
            <a:r>
              <a:rPr lang="fr-FR" sz="1600" b="1" dirty="0">
                <a:solidFill>
                  <a:srgbClr val="00B050"/>
                </a:solidFill>
                <a:latin typeface="Arial Nova Cond Light" panose="020B0306020202020204" pitchFamily="34" charset="0"/>
              </a:rPr>
              <a:t>9%</a:t>
            </a:r>
            <a:r>
              <a:rPr lang="fr-FR" sz="1600" dirty="0">
                <a:latin typeface="Arial Nova Cond Light" panose="020B0306020202020204" pitchFamily="34" charset="0"/>
              </a:rPr>
              <a:t> du montant des contributions.</a:t>
            </a:r>
          </a:p>
          <a:p>
            <a:pPr marL="0" indent="0">
              <a:spcBef>
                <a:spcPts val="0"/>
              </a:spcBef>
              <a:buFont typeface="Arial" panose="020B0604020202020204" pitchFamily="34" charset="0"/>
              <a:buNone/>
            </a:pPr>
            <a:endParaRPr lang="fr-FR" sz="1000" dirty="0">
              <a:latin typeface="Arial Nova Cond Light" panose="020B0306020202020204" pitchFamily="34" charset="0"/>
            </a:endParaRPr>
          </a:p>
          <a:p>
            <a:pPr marL="0" indent="0">
              <a:spcBef>
                <a:spcPts val="0"/>
              </a:spcBef>
              <a:buFont typeface="Arial" panose="020B0604020202020204" pitchFamily="34" charset="0"/>
              <a:buNone/>
            </a:pPr>
            <a:r>
              <a:rPr lang="fr-FR" sz="1600" b="1" dirty="0">
                <a:effectLst>
                  <a:outerShdw blurRad="38100" dist="38100" dir="2700000" algn="tl">
                    <a:srgbClr val="000000">
                      <a:alpha val="43137"/>
                    </a:srgbClr>
                  </a:outerShdw>
                </a:effectLst>
                <a:latin typeface="Arial Nova Cond Light" panose="020B0306020202020204" pitchFamily="34" charset="0"/>
              </a:rPr>
              <a:t>La TVA </a:t>
            </a:r>
            <a:r>
              <a:rPr lang="fr-FR" sz="1600" dirty="0">
                <a:latin typeface="Arial Nova Cond Light" panose="020B0306020202020204" pitchFamily="34" charset="0"/>
              </a:rPr>
              <a:t>correspond à </a:t>
            </a:r>
            <a:r>
              <a:rPr lang="fr-FR" sz="1600" b="1" dirty="0">
                <a:solidFill>
                  <a:srgbClr val="FF0000"/>
                </a:solidFill>
                <a:latin typeface="Arial Nova Cond Light" panose="020B0306020202020204" pitchFamily="34" charset="0"/>
              </a:rPr>
              <a:t>6,13 € par habitant </a:t>
            </a:r>
            <a:r>
              <a:rPr lang="fr-FR" sz="1600" dirty="0">
                <a:latin typeface="Arial Nova Cond Light" panose="020B0306020202020204" pitchFamily="34" charset="0"/>
              </a:rPr>
              <a:t>soit </a:t>
            </a:r>
            <a:r>
              <a:rPr lang="fr-FR" sz="1600" b="1" dirty="0">
                <a:solidFill>
                  <a:srgbClr val="00B050"/>
                </a:solidFill>
                <a:latin typeface="Arial Nova Cond Light" panose="020B0306020202020204" pitchFamily="34" charset="0"/>
              </a:rPr>
              <a:t>8%</a:t>
            </a:r>
            <a:r>
              <a:rPr lang="fr-FR" sz="1600" dirty="0">
                <a:latin typeface="Arial Nova Cond Light" panose="020B0306020202020204" pitchFamily="34" charset="0"/>
              </a:rPr>
              <a:t> du montant des contributions.</a:t>
            </a:r>
          </a:p>
          <a:p>
            <a:pPr marL="0" indent="0">
              <a:spcBef>
                <a:spcPts val="0"/>
              </a:spcBef>
              <a:buFont typeface="Arial" panose="020B0604020202020204" pitchFamily="34" charset="0"/>
              <a:buNone/>
            </a:pPr>
            <a:endParaRPr lang="fr-FR" sz="1600" dirty="0">
              <a:latin typeface="Arial Nova Cond Light" panose="020B0306020202020204" pitchFamily="34" charset="0"/>
            </a:endParaRPr>
          </a:p>
          <a:p>
            <a:pPr marL="0" indent="0" algn="ctr">
              <a:spcBef>
                <a:spcPts val="0"/>
              </a:spcBef>
              <a:buFont typeface="Arial" panose="020B0604020202020204" pitchFamily="34" charset="0"/>
              <a:buNone/>
            </a:pPr>
            <a:endParaRPr lang="fr-FR" sz="1600" dirty="0">
              <a:latin typeface="Arial Nova Cond Light" panose="020B0306020202020204" pitchFamily="34" charset="0"/>
            </a:endParaRPr>
          </a:p>
        </p:txBody>
      </p:sp>
      <p:pic>
        <p:nvPicPr>
          <p:cNvPr id="4" name="Image 3">
            <a:extLst>
              <a:ext uri="{FF2B5EF4-FFF2-40B4-BE49-F238E27FC236}">
                <a16:creationId xmlns:a16="http://schemas.microsoft.com/office/drawing/2014/main" id="{933BD505-FF0D-B6E3-2AEB-AB45F31A2DE0}"/>
              </a:ext>
            </a:extLst>
          </p:cNvPr>
          <p:cNvPicPr>
            <a:picLocks noChangeAspect="1"/>
          </p:cNvPicPr>
          <p:nvPr/>
        </p:nvPicPr>
        <p:blipFill>
          <a:blip r:embed="rId2"/>
          <a:stretch>
            <a:fillRect/>
          </a:stretch>
        </p:blipFill>
        <p:spPr>
          <a:xfrm>
            <a:off x="174289" y="1283582"/>
            <a:ext cx="11635274" cy="2339634"/>
          </a:xfrm>
          <a:prstGeom prst="rect">
            <a:avLst/>
          </a:prstGeom>
        </p:spPr>
      </p:pic>
      <p:pic>
        <p:nvPicPr>
          <p:cNvPr id="5" name="Image 4">
            <a:extLst>
              <a:ext uri="{FF2B5EF4-FFF2-40B4-BE49-F238E27FC236}">
                <a16:creationId xmlns:a16="http://schemas.microsoft.com/office/drawing/2014/main" id="{592A6567-AB81-E1CC-8341-052D95BDC53A}"/>
              </a:ext>
            </a:extLst>
          </p:cNvPr>
          <p:cNvPicPr>
            <a:picLocks noChangeAspect="1"/>
          </p:cNvPicPr>
          <p:nvPr/>
        </p:nvPicPr>
        <p:blipFill>
          <a:blip r:embed="rId3"/>
          <a:stretch>
            <a:fillRect/>
          </a:stretch>
        </p:blipFill>
        <p:spPr>
          <a:xfrm>
            <a:off x="528431" y="4932517"/>
            <a:ext cx="1167657" cy="16543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age 5">
            <a:extLst>
              <a:ext uri="{FF2B5EF4-FFF2-40B4-BE49-F238E27FC236}">
                <a16:creationId xmlns:a16="http://schemas.microsoft.com/office/drawing/2014/main" id="{1D3A75D0-ACC3-BB00-DE1A-6AA0F69BD3C2}"/>
              </a:ext>
            </a:extLst>
          </p:cNvPr>
          <p:cNvPicPr>
            <a:picLocks noChangeAspect="1"/>
          </p:cNvPicPr>
          <p:nvPr/>
        </p:nvPicPr>
        <p:blipFill>
          <a:blip r:embed="rId4"/>
          <a:stretch>
            <a:fillRect/>
          </a:stretch>
        </p:blipFill>
        <p:spPr>
          <a:xfrm>
            <a:off x="225755" y="2829854"/>
            <a:ext cx="292360" cy="181185"/>
          </a:xfrm>
          <a:prstGeom prst="rect">
            <a:avLst/>
          </a:prstGeom>
        </p:spPr>
      </p:pic>
      <p:pic>
        <p:nvPicPr>
          <p:cNvPr id="8" name="Image 7">
            <a:extLst>
              <a:ext uri="{FF2B5EF4-FFF2-40B4-BE49-F238E27FC236}">
                <a16:creationId xmlns:a16="http://schemas.microsoft.com/office/drawing/2014/main" id="{E2FF2117-C675-35BD-3E28-51271EC802B9}"/>
              </a:ext>
            </a:extLst>
          </p:cNvPr>
          <p:cNvPicPr>
            <a:picLocks noChangeAspect="1"/>
          </p:cNvPicPr>
          <p:nvPr/>
        </p:nvPicPr>
        <p:blipFill>
          <a:blip r:embed="rId4"/>
          <a:stretch>
            <a:fillRect/>
          </a:stretch>
        </p:blipFill>
        <p:spPr>
          <a:xfrm>
            <a:off x="217129" y="2368066"/>
            <a:ext cx="292360" cy="181185"/>
          </a:xfrm>
          <a:prstGeom prst="rect">
            <a:avLst/>
          </a:prstGeom>
        </p:spPr>
      </p:pic>
      <p:pic>
        <p:nvPicPr>
          <p:cNvPr id="9" name="Image 8">
            <a:extLst>
              <a:ext uri="{FF2B5EF4-FFF2-40B4-BE49-F238E27FC236}">
                <a16:creationId xmlns:a16="http://schemas.microsoft.com/office/drawing/2014/main" id="{60E55BFB-4BCC-3DB9-50CD-5A47AD6744C8}"/>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363309" y="4536575"/>
            <a:ext cx="1094026" cy="395020"/>
          </a:xfrm>
          <a:prstGeom prst="rect">
            <a:avLst/>
          </a:prstGeom>
        </p:spPr>
      </p:pic>
      <p:sp>
        <p:nvSpPr>
          <p:cNvPr id="11" name="Espace réservé du contenu 2">
            <a:extLst>
              <a:ext uri="{FF2B5EF4-FFF2-40B4-BE49-F238E27FC236}">
                <a16:creationId xmlns:a16="http://schemas.microsoft.com/office/drawing/2014/main" id="{96FA986E-1BA8-29A5-5588-D38358392A3B}"/>
              </a:ext>
            </a:extLst>
          </p:cNvPr>
          <p:cNvSpPr txBox="1">
            <a:spLocks/>
          </p:cNvSpPr>
          <p:nvPr/>
        </p:nvSpPr>
        <p:spPr>
          <a:xfrm>
            <a:off x="174289" y="3686024"/>
            <a:ext cx="11635274" cy="57542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1600" dirty="0">
                <a:latin typeface="Arial Nova Cond Light" panose="020B0306020202020204" pitchFamily="34" charset="0"/>
              </a:rPr>
              <a:t>Rappel 2023                </a:t>
            </a:r>
            <a:r>
              <a:rPr lang="fr-FR" sz="1600" b="1" dirty="0">
                <a:latin typeface="Calibri" panose="020F0502020204030204" pitchFamily="34" charset="0"/>
                <a:ea typeface="Calibri" panose="020F0502020204030204" pitchFamily="34" charset="0"/>
                <a:cs typeface="Calibri" panose="020F0502020204030204" pitchFamily="34" charset="0"/>
              </a:rPr>
              <a:t>22 126 448 €                         6 775 396 €                         28 790 291 €                         24 829 541 €                   82 521 675 €</a:t>
            </a:r>
          </a:p>
          <a:p>
            <a:pPr marL="0" indent="0">
              <a:spcBef>
                <a:spcPts val="0"/>
              </a:spcBef>
              <a:buFont typeface="Arial" panose="020B0604020202020204" pitchFamily="34" charset="0"/>
              <a:buNone/>
            </a:pPr>
            <a:r>
              <a:rPr lang="fr-FR" sz="1600" b="1" dirty="0">
                <a:latin typeface="Calibri" panose="020F0502020204030204" pitchFamily="34" charset="0"/>
                <a:ea typeface="Calibri" panose="020F0502020204030204" pitchFamily="34" charset="0"/>
                <a:cs typeface="Calibri" panose="020F0502020204030204" pitchFamily="34" charset="0"/>
              </a:rPr>
              <a:t>	                          </a:t>
            </a:r>
            <a:r>
              <a:rPr lang="fr-FR" sz="1600" b="1" dirty="0">
                <a:solidFill>
                  <a:srgbClr val="008080"/>
                </a:solidFill>
                <a:latin typeface="Calibri" panose="020F0502020204030204" pitchFamily="34" charset="0"/>
                <a:ea typeface="Calibri" panose="020F0502020204030204" pitchFamily="34" charset="0"/>
                <a:cs typeface="Calibri" panose="020F0502020204030204" pitchFamily="34" charset="0"/>
              </a:rPr>
              <a:t>-78%</a:t>
            </a:r>
            <a:r>
              <a:rPr lang="fr-FR" sz="1600" b="1" dirty="0">
                <a:latin typeface="Calibri" panose="020F0502020204030204" pitchFamily="34" charset="0"/>
                <a:ea typeface="Calibri" panose="020F0502020204030204" pitchFamily="34" charset="0"/>
                <a:cs typeface="Calibri" panose="020F0502020204030204" pitchFamily="34" charset="0"/>
              </a:rPr>
              <a:t>		             </a:t>
            </a:r>
            <a:r>
              <a:rPr lang="fr-FR" sz="1600" b="1" dirty="0">
                <a:solidFill>
                  <a:srgbClr val="008080"/>
                </a:solidFill>
                <a:latin typeface="Calibri" panose="020F0502020204030204" pitchFamily="34" charset="0"/>
                <a:ea typeface="Calibri" panose="020F0502020204030204" pitchFamily="34" charset="0"/>
                <a:cs typeface="Calibri" panose="020F0502020204030204" pitchFamily="34" charset="0"/>
              </a:rPr>
              <a:t>-24%                                 </a:t>
            </a:r>
            <a:r>
              <a:rPr lang="fr-FR" sz="1600" b="1" dirty="0">
                <a:latin typeface="Calibri" panose="020F0502020204030204" pitchFamily="34" charset="0"/>
                <a:ea typeface="Calibri" panose="020F0502020204030204" pitchFamily="34" charset="0"/>
                <a:cs typeface="Calibri" panose="020F0502020204030204" pitchFamily="34" charset="0"/>
              </a:rPr>
              <a:t>	 </a:t>
            </a:r>
            <a:r>
              <a:rPr lang="fr-FR" sz="1600" b="1" dirty="0">
                <a:solidFill>
                  <a:srgbClr val="FF0000"/>
                </a:solidFill>
                <a:latin typeface="Calibri" panose="020F0502020204030204" pitchFamily="34" charset="0"/>
                <a:ea typeface="Calibri" panose="020F0502020204030204" pitchFamily="34" charset="0"/>
                <a:cs typeface="Calibri" panose="020F0502020204030204" pitchFamily="34" charset="0"/>
              </a:rPr>
              <a:t>+21%</a:t>
            </a:r>
            <a:r>
              <a:rPr lang="fr-FR" sz="1600" b="1" dirty="0">
                <a:latin typeface="Calibri" panose="020F0502020204030204" pitchFamily="34" charset="0"/>
                <a:ea typeface="Calibri" panose="020F0502020204030204" pitchFamily="34" charset="0"/>
                <a:cs typeface="Calibri" panose="020F0502020204030204" pitchFamily="34" charset="0"/>
              </a:rPr>
              <a:t>	                                </a:t>
            </a:r>
            <a:r>
              <a:rPr lang="fr-FR" sz="1600" b="1" dirty="0">
                <a:solidFill>
                  <a:srgbClr val="008080"/>
                </a:solidFill>
                <a:latin typeface="Calibri" panose="020F0502020204030204" pitchFamily="34" charset="0"/>
                <a:ea typeface="Calibri" panose="020F0502020204030204" pitchFamily="34" charset="0"/>
                <a:cs typeface="Calibri" panose="020F0502020204030204" pitchFamily="34" charset="0"/>
              </a:rPr>
              <a:t>-1%</a:t>
            </a:r>
            <a:r>
              <a:rPr lang="fr-FR" sz="1600" b="1" dirty="0">
                <a:latin typeface="Calibri" panose="020F0502020204030204" pitchFamily="34" charset="0"/>
                <a:ea typeface="Calibri" panose="020F0502020204030204" pitchFamily="34" charset="0"/>
                <a:cs typeface="Calibri" panose="020F0502020204030204" pitchFamily="34" charset="0"/>
              </a:rPr>
              <a:t>	                                </a:t>
            </a:r>
            <a:r>
              <a:rPr lang="fr-FR" sz="1600" b="1" dirty="0">
                <a:solidFill>
                  <a:srgbClr val="008080"/>
                </a:solidFill>
                <a:latin typeface="Calibri" panose="020F0502020204030204" pitchFamily="34" charset="0"/>
                <a:ea typeface="Calibri" panose="020F0502020204030204" pitchFamily="34" charset="0"/>
                <a:cs typeface="Calibri" panose="020F0502020204030204" pitchFamily="34" charset="0"/>
              </a:rPr>
              <a:t>-16%</a:t>
            </a:r>
          </a:p>
        </p:txBody>
      </p:sp>
      <p:pic>
        <p:nvPicPr>
          <p:cNvPr id="17" name="Graphique 16" descr="Orientation avec un remplissage uni">
            <a:extLst>
              <a:ext uri="{FF2B5EF4-FFF2-40B4-BE49-F238E27FC236}">
                <a16:creationId xmlns:a16="http://schemas.microsoft.com/office/drawing/2014/main" id="{C73D644C-EDA6-C8DB-BFD8-59F2DDC358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88213" y="3925419"/>
            <a:ext cx="307233" cy="307233"/>
          </a:xfrm>
          <a:prstGeom prst="rect">
            <a:avLst/>
          </a:prstGeom>
        </p:spPr>
      </p:pic>
      <p:pic>
        <p:nvPicPr>
          <p:cNvPr id="18" name="Graphique 17" descr="Orientation avec un remplissage uni">
            <a:extLst>
              <a:ext uri="{FF2B5EF4-FFF2-40B4-BE49-F238E27FC236}">
                <a16:creationId xmlns:a16="http://schemas.microsoft.com/office/drawing/2014/main" id="{414C9B6A-0C6D-0066-3EE9-D1A03026F3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8636832" y="3925418"/>
            <a:ext cx="307233" cy="307233"/>
          </a:xfrm>
          <a:prstGeom prst="rect">
            <a:avLst/>
          </a:prstGeom>
        </p:spPr>
      </p:pic>
      <p:pic>
        <p:nvPicPr>
          <p:cNvPr id="19" name="Graphique 18" descr="Orientation avec un remplissage uni">
            <a:extLst>
              <a:ext uri="{FF2B5EF4-FFF2-40B4-BE49-F238E27FC236}">
                <a16:creationId xmlns:a16="http://schemas.microsoft.com/office/drawing/2014/main" id="{374A58AE-5389-FA41-1132-03AD0D47B2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10526595" y="3925417"/>
            <a:ext cx="307233" cy="307233"/>
          </a:xfrm>
          <a:prstGeom prst="rect">
            <a:avLst/>
          </a:prstGeom>
        </p:spPr>
      </p:pic>
      <p:pic>
        <p:nvPicPr>
          <p:cNvPr id="20" name="Graphique 19" descr="Orientation avec un remplissage uni">
            <a:extLst>
              <a:ext uri="{FF2B5EF4-FFF2-40B4-BE49-F238E27FC236}">
                <a16:creationId xmlns:a16="http://schemas.microsoft.com/office/drawing/2014/main" id="{1A1AC1D0-45A7-6208-FBFC-C8129569A9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4165405" y="3925416"/>
            <a:ext cx="307233" cy="307233"/>
          </a:xfrm>
          <a:prstGeom prst="rect">
            <a:avLst/>
          </a:prstGeom>
        </p:spPr>
      </p:pic>
      <p:pic>
        <p:nvPicPr>
          <p:cNvPr id="21" name="Graphique 20" descr="Orientation avec un remplissage uni">
            <a:extLst>
              <a:ext uri="{FF2B5EF4-FFF2-40B4-BE49-F238E27FC236}">
                <a16:creationId xmlns:a16="http://schemas.microsoft.com/office/drawing/2014/main" id="{FEC6BA78-5FDF-343B-200F-DD9E140622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1971998" y="3925416"/>
            <a:ext cx="307233" cy="307233"/>
          </a:xfrm>
          <a:prstGeom prst="rect">
            <a:avLst/>
          </a:prstGeom>
        </p:spPr>
      </p:pic>
      <p:pic>
        <p:nvPicPr>
          <p:cNvPr id="3" name="Image 2">
            <a:extLst>
              <a:ext uri="{FF2B5EF4-FFF2-40B4-BE49-F238E27FC236}">
                <a16:creationId xmlns:a16="http://schemas.microsoft.com/office/drawing/2014/main" id="{812D723A-8398-EBCA-7686-2F81C62BD15E}"/>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Effect>
                      <a14:brightnessContrast contrast="-40000"/>
                    </a14:imgEffect>
                  </a14:imgLayer>
                </a14:imgProps>
              </a:ext>
            </a:extLst>
          </a:blip>
          <a:stretch>
            <a:fillRect/>
          </a:stretch>
        </p:blipFill>
        <p:spPr>
          <a:xfrm>
            <a:off x="4184185" y="4261452"/>
            <a:ext cx="988604" cy="442228"/>
          </a:xfrm>
          <a:prstGeom prst="rect">
            <a:avLst/>
          </a:prstGeom>
        </p:spPr>
      </p:pic>
      <p:pic>
        <p:nvPicPr>
          <p:cNvPr id="10" name="Image 9">
            <a:extLst>
              <a:ext uri="{FF2B5EF4-FFF2-40B4-BE49-F238E27FC236}">
                <a16:creationId xmlns:a16="http://schemas.microsoft.com/office/drawing/2014/main" id="{76DF6C87-C2F5-56B1-3AC4-70C0533239B0}"/>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Effect>
                      <a14:brightnessContrast contrast="-40000"/>
                    </a14:imgEffect>
                  </a14:imgLayer>
                </a14:imgProps>
              </a:ext>
            </a:extLst>
          </a:blip>
          <a:stretch>
            <a:fillRect/>
          </a:stretch>
        </p:blipFill>
        <p:spPr>
          <a:xfrm>
            <a:off x="6290415" y="4216418"/>
            <a:ext cx="1119620" cy="487262"/>
          </a:xfrm>
          <a:prstGeom prst="rect">
            <a:avLst/>
          </a:prstGeom>
        </p:spPr>
      </p:pic>
      <p:pic>
        <p:nvPicPr>
          <p:cNvPr id="12" name="Image 11">
            <a:extLst>
              <a:ext uri="{FF2B5EF4-FFF2-40B4-BE49-F238E27FC236}">
                <a16:creationId xmlns:a16="http://schemas.microsoft.com/office/drawing/2014/main" id="{A5D2BB06-9617-2225-5DBA-308FBBB28227}"/>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8527661" y="4230254"/>
            <a:ext cx="1119620" cy="473426"/>
          </a:xfrm>
          <a:prstGeom prst="rect">
            <a:avLst/>
          </a:prstGeom>
        </p:spPr>
      </p:pic>
      <p:pic>
        <p:nvPicPr>
          <p:cNvPr id="16" name="Image 15" descr="Une image contenant clipart, illustration, dessin humoristique&#10;&#10;Description générée automatiquement">
            <a:extLst>
              <a:ext uri="{FF2B5EF4-FFF2-40B4-BE49-F238E27FC236}">
                <a16:creationId xmlns:a16="http://schemas.microsoft.com/office/drawing/2014/main" id="{7C1C9520-19F5-C138-F0B3-3C7893CF0001}"/>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 uri="{837473B0-CC2E-450A-ABE3-18F120FF3D39}">
                <a1611:picAttrSrcUrl xmlns:a1611="http://schemas.microsoft.com/office/drawing/2016/11/main" r:id="rId19"/>
              </a:ext>
            </a:extLst>
          </a:blip>
          <a:stretch>
            <a:fillRect/>
          </a:stretch>
        </p:blipFill>
        <p:spPr>
          <a:xfrm>
            <a:off x="2191044" y="4196841"/>
            <a:ext cx="591381" cy="591381"/>
          </a:xfrm>
          <a:prstGeom prst="rect">
            <a:avLst/>
          </a:prstGeom>
        </p:spPr>
      </p:pic>
      <p:pic>
        <p:nvPicPr>
          <p:cNvPr id="23" name="Image 22">
            <a:extLst>
              <a:ext uri="{FF2B5EF4-FFF2-40B4-BE49-F238E27FC236}">
                <a16:creationId xmlns:a16="http://schemas.microsoft.com/office/drawing/2014/main" id="{CDD0A594-5F6A-BC18-7FDA-290BE6C3EDFB}"/>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0526595" y="4308008"/>
            <a:ext cx="1068142" cy="385674"/>
          </a:xfrm>
          <a:prstGeom prst="rect">
            <a:avLst/>
          </a:prstGeom>
        </p:spPr>
      </p:pic>
    </p:spTree>
    <p:extLst>
      <p:ext uri="{BB962C8B-B14F-4D97-AF65-F5344CB8AC3E}">
        <p14:creationId xmlns:p14="http://schemas.microsoft.com/office/powerpoint/2010/main" val="3793701860"/>
      </p:ext>
    </p:extLst>
  </p:cSld>
  <p:clrMapOvr>
    <a:masterClrMapping/>
  </p:clrMapOvr>
</p:sld>
</file>

<file path=ppt/theme/theme1.xml><?xml version="1.0" encoding="utf-8"?>
<a:theme xmlns:a="http://schemas.openxmlformats.org/drawingml/2006/main" name="BrushVTI">
  <a:themeElements>
    <a:clrScheme name="AnalogousFromLightSeed_2SEEDS">
      <a:dk1>
        <a:srgbClr val="000000"/>
      </a:dk1>
      <a:lt1>
        <a:srgbClr val="FFFFFF"/>
      </a:lt1>
      <a:dk2>
        <a:srgbClr val="243841"/>
      </a:dk2>
      <a:lt2>
        <a:srgbClr val="E8E3E2"/>
      </a:lt2>
      <a:accent1>
        <a:srgbClr val="7AA9B7"/>
      </a:accent1>
      <a:accent2>
        <a:srgbClr val="80A9A1"/>
      </a:accent2>
      <a:accent3>
        <a:srgbClr val="8FA2C3"/>
      </a:accent3>
      <a:accent4>
        <a:srgbClr val="BA7F80"/>
      </a:accent4>
      <a:accent5>
        <a:srgbClr val="BC9B84"/>
      </a:accent5>
      <a:accent6>
        <a:srgbClr val="ABA175"/>
      </a:accent6>
      <a:hlink>
        <a:srgbClr val="AC7465"/>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emplate>Ion</Template>
  <TotalTime>2109</TotalTime>
  <Words>2242</Words>
  <Application>Microsoft Office PowerPoint</Application>
  <PresentationFormat>Grand écran</PresentationFormat>
  <Paragraphs>238</Paragraphs>
  <Slides>25</Slides>
  <Notes>0</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25</vt:i4>
      </vt:variant>
    </vt:vector>
  </HeadingPairs>
  <TitlesOfParts>
    <vt:vector size="32" baseType="lpstr">
      <vt:lpstr>Arial</vt:lpstr>
      <vt:lpstr>Arial Nova Cond Light</vt:lpstr>
      <vt:lpstr>Calibri</vt:lpstr>
      <vt:lpstr>Century Gothic</vt:lpstr>
      <vt:lpstr>Elephant</vt:lpstr>
      <vt:lpstr>BrushVTI</vt:lpstr>
      <vt:lpstr>Worksheet</vt:lpstr>
      <vt:lpstr>JOURNÉES DE RENCONTRE AVEC LES ÉTABLISSEMENTS PUBLICS DE COOPÉRATION INTERCOMMUNALE  RÉUNION DE TRAVAIL AVEC LES ADHÉRENTS DU SIREDOM </vt:lpstr>
      <vt:lpstr>     Ordre du Jour</vt:lpstr>
      <vt:lpstr>Les contributions 2023</vt:lpstr>
      <vt:lpstr>Les montants définitifs du reversement des soutiens </vt:lpstr>
      <vt:lpstr>Les montants définitifs du reversement des soutiens</vt:lpstr>
      <vt:lpstr>Avenant n°6 au contrat de DSP : Méthanisation et construction de l’unité de tri des biodéchets</vt:lpstr>
      <vt:lpstr>Les contributions 2024</vt:lpstr>
      <vt:lpstr>Les contributions 2024</vt:lpstr>
      <vt:lpstr>Les contributions 2024</vt:lpstr>
      <vt:lpstr>Les contributions 2024</vt:lpstr>
      <vt:lpstr>Bilan sur les déchèteries </vt:lpstr>
      <vt:lpstr>Bilan sur les déchèteries – Bas de quai</vt:lpstr>
      <vt:lpstr>Bilan sur les déchèteries – Bas de quai</vt:lpstr>
      <vt:lpstr>Bilan sur les déchèteries – Bas de quai</vt:lpstr>
      <vt:lpstr>Bilan sur les déchèteries – Les Professionnels</vt:lpstr>
      <vt:lpstr>Bilan sur les déchèteries - Investissements</vt:lpstr>
      <vt:lpstr>Bilan sur les déchèteries - Investissements</vt:lpstr>
      <vt:lpstr>Bilan sur les déchèteries - Investissements</vt:lpstr>
      <vt:lpstr>Bilan sur les déchèteries Investissements à plus long terme</vt:lpstr>
      <vt:lpstr>Harmonisation de la gestion des Ecocentres Briis-sous-Forges / Dourdan / Saint-Chéron</vt:lpstr>
      <vt:lpstr>Mise en place logiciel </vt:lpstr>
      <vt:lpstr>Mise en place logiciel</vt:lpstr>
      <vt:lpstr>Présentation PowerPoint</vt:lpstr>
      <vt:lpstr>Présentation PowerPoint</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DE CONTRÔLE FINANCIER  Contrat de Délégation de Service Public pour l’exploitation du Centre d’Incinération et de Traitement des Déchets de Vert-le-Grand</dc:title>
  <dc:creator>Stéphanie Patrice</dc:creator>
  <cp:lastModifiedBy>Bruno Patrice</cp:lastModifiedBy>
  <cp:revision>37</cp:revision>
  <cp:lastPrinted>2023-09-28T07:46:28Z</cp:lastPrinted>
  <dcterms:created xsi:type="dcterms:W3CDTF">2023-09-26T14:35:35Z</dcterms:created>
  <dcterms:modified xsi:type="dcterms:W3CDTF">2023-11-17T07:50:30Z</dcterms:modified>
</cp:coreProperties>
</file>