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5172" r:id="rId1"/>
  </p:sldMasterIdLst>
  <p:notesMasterIdLst>
    <p:notesMasterId r:id="rId30"/>
  </p:notesMasterIdLst>
  <p:handoutMasterIdLst>
    <p:handoutMasterId r:id="rId31"/>
  </p:handoutMasterIdLst>
  <p:sldIdLst>
    <p:sldId id="293" r:id="rId2"/>
    <p:sldId id="303" r:id="rId3"/>
    <p:sldId id="623" r:id="rId4"/>
    <p:sldId id="422" r:id="rId5"/>
    <p:sldId id="410" r:id="rId6"/>
    <p:sldId id="528" r:id="rId7"/>
    <p:sldId id="535" r:id="rId8"/>
    <p:sldId id="536" r:id="rId9"/>
    <p:sldId id="539" r:id="rId10"/>
    <p:sldId id="624" r:id="rId11"/>
    <p:sldId id="625" r:id="rId12"/>
    <p:sldId id="626" r:id="rId13"/>
    <p:sldId id="627" r:id="rId14"/>
    <p:sldId id="643" r:id="rId15"/>
    <p:sldId id="629" r:id="rId16"/>
    <p:sldId id="630" r:id="rId17"/>
    <p:sldId id="631" r:id="rId18"/>
    <p:sldId id="632" r:id="rId19"/>
    <p:sldId id="633" r:id="rId20"/>
    <p:sldId id="634" r:id="rId21"/>
    <p:sldId id="635" r:id="rId22"/>
    <p:sldId id="636" r:id="rId23"/>
    <p:sldId id="637" r:id="rId24"/>
    <p:sldId id="638" r:id="rId25"/>
    <p:sldId id="639" r:id="rId26"/>
    <p:sldId id="640" r:id="rId27"/>
    <p:sldId id="641" r:id="rId28"/>
    <p:sldId id="64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0" userDrawn="1">
          <p15:clr>
            <a:srgbClr val="A4A3A4"/>
          </p15:clr>
        </p15:guide>
        <p15:guide id="2" pos="71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83D"/>
    <a:srgbClr val="88BB5F"/>
    <a:srgbClr val="858583"/>
    <a:srgbClr val="006666"/>
    <a:srgbClr val="008080"/>
    <a:srgbClr val="009999"/>
    <a:srgbClr val="8A9AB5"/>
    <a:srgbClr val="FF6005"/>
    <a:srgbClr val="909090"/>
    <a:srgbClr val="86B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526339-4D59-4212-8844-7FC142EA2F22}" v="6" dt="2023-11-14T07:47:00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3" autoAdjust="0"/>
    <p:restoredTop sz="94695"/>
  </p:normalViewPr>
  <p:slideViewPr>
    <p:cSldViewPr snapToGrid="0" snapToObjects="1" showGuides="1">
      <p:cViewPr varScale="1">
        <p:scale>
          <a:sx n="108" d="100"/>
          <a:sy n="108" d="100"/>
        </p:scale>
        <p:origin x="954" y="108"/>
      </p:cViewPr>
      <p:guideLst>
        <p:guide orient="horz" pos="3430"/>
        <p:guide pos="7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368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dirty="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fr-FR"/>
              <a:t>21/07/2011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MS PGothic" charset="0"/>
              </a:defRPr>
            </a:lvl1pPr>
          </a:lstStyle>
          <a:p>
            <a:pPr>
              <a:defRPr/>
            </a:pPr>
            <a:fld id="{4B0461B3-49A1-1B44-8380-5D8744965F2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666246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fr-FR"/>
              <a:t>21/07/2011</a:t>
            </a:r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MS PGothic" charset="0"/>
              </a:defRPr>
            </a:lvl1pPr>
          </a:lstStyle>
          <a:p>
            <a:pPr>
              <a:defRPr/>
            </a:pPr>
            <a:fld id="{8DC69276-288D-F544-9612-0FDE4834F0D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80996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8139E653-BB0E-C447-A9DC-2F09D35B5C83}" type="slidenum">
              <a:rPr lang="fr-FR" sz="1200"/>
              <a:pPr eaLnBrk="1" hangingPunct="1"/>
              <a:t>2</a:t>
            </a:fld>
            <a:endParaRPr lang="fr-FR" sz="1200"/>
          </a:p>
        </p:txBody>
      </p:sp>
      <p:sp>
        <p:nvSpPr>
          <p:cNvPr id="15364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11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396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12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86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13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751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14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8684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16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012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17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683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18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416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19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6872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20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2668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21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013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err="1">
                <a:latin typeface="Calibri" charset="0"/>
                <a:ea typeface="MS PGothic" charset="0"/>
              </a:rPr>
              <a:t>ll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3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22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8723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23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2549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24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0629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25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9551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26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8425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27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5917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28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0489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29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570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err="1">
                <a:latin typeface="Calibri" charset="0"/>
                <a:ea typeface="MS PGothic" charset="0"/>
              </a:rPr>
              <a:t>ll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4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40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5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951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6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7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941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8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614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9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8164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17411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90E578E8-3E32-5540-8D66-1C187CC998CE}" type="slidenum">
              <a:rPr lang="fr-FR" sz="1200"/>
              <a:pPr eaLnBrk="1" hangingPunct="1"/>
              <a:t>10</a:t>
            </a:fld>
            <a:endParaRPr lang="fr-FR" sz="1200"/>
          </a:p>
        </p:txBody>
      </p:sp>
      <p:sp>
        <p:nvSpPr>
          <p:cNvPr id="17412" name="Espace réservé de la date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fr-FR" sz="1200"/>
              <a:t>21/07/2011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647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01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9540188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F7F486-3660-7B46-8E3B-CE07B9B9F17D}" type="datetime1">
              <a:rPr lang="fr-FR" smtClean="0"/>
              <a:pPr>
                <a:defRPr/>
              </a:pPr>
              <a:t>14/11/2023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Groupe de travail Communication 1er décembre 014 </a:t>
            </a:r>
            <a:endParaRPr lang="fr-FR" sz="2215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86FA0D-5C4C-754B-BC75-6058D48FF56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E4578-D41D-4E68-12D4-674FAC9C3000}"/>
              </a:ext>
            </a:extLst>
          </p:cNvPr>
          <p:cNvSpPr/>
          <p:nvPr userDrawn="1"/>
        </p:nvSpPr>
        <p:spPr bwMode="auto">
          <a:xfrm>
            <a:off x="-196392" y="-243408"/>
            <a:ext cx="12584783" cy="6964908"/>
          </a:xfrm>
          <a:prstGeom prst="rect">
            <a:avLst/>
          </a:prstGeom>
          <a:pattFill prst="wdUp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rtlCol="0" anchor="ctr"/>
          <a:lstStyle/>
          <a:p>
            <a:pPr algn="ctr"/>
            <a:endParaRPr lang="fr-FR" sz="2954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oneTexte 1">
            <a:extLst>
              <a:ext uri="{FF2B5EF4-FFF2-40B4-BE49-F238E27FC236}">
                <a16:creationId xmlns:a16="http://schemas.microsoft.com/office/drawing/2014/main" id="{F63E6205-54E0-B7C1-0040-8FEC679F55D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68795" y="6597680"/>
            <a:ext cx="5662245" cy="281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r>
              <a:rPr lang="fr-FR" sz="1231" b="1" i="1" dirty="0">
                <a:solidFill>
                  <a:schemeClr val="bg1"/>
                </a:solidFill>
                <a:latin typeface="Arial"/>
                <a:cs typeface="Arial"/>
              </a:rPr>
              <a:t>Comité Syndical lundi 25 mars 2019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5381AB4-CAFE-4E16-07AB-685C4B4EEBE2}"/>
              </a:ext>
            </a:extLst>
          </p:cNvPr>
          <p:cNvSpPr/>
          <p:nvPr userDrawn="1"/>
        </p:nvSpPr>
        <p:spPr bwMode="auto">
          <a:xfrm>
            <a:off x="-196389" y="6525344"/>
            <a:ext cx="13027909" cy="432048"/>
          </a:xfrm>
          <a:prstGeom prst="rect">
            <a:avLst/>
          </a:prstGeom>
          <a:solidFill>
            <a:srgbClr val="39383D"/>
          </a:solidFill>
          <a:ln w="9525">
            <a:noFill/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rtlCol="0" anchor="ctr"/>
          <a:lstStyle/>
          <a:p>
            <a:pPr algn="ctr"/>
            <a:endParaRPr lang="fr-FR" sz="2954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" name="Image 9" descr="nouveau logo.png">
            <a:extLst>
              <a:ext uri="{FF2B5EF4-FFF2-40B4-BE49-F238E27FC236}">
                <a16:creationId xmlns:a16="http://schemas.microsoft.com/office/drawing/2014/main" id="{090ED4A9-61A0-50FE-8ECE-07DC8A4303F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792" y="6564017"/>
            <a:ext cx="668413" cy="279592"/>
          </a:xfrm>
          <a:prstGeom prst="rect">
            <a:avLst/>
          </a:prstGeom>
        </p:spPr>
      </p:pic>
      <p:pic>
        <p:nvPicPr>
          <p:cNvPr id="11" name="Image 10" descr="trait.png">
            <a:extLst>
              <a:ext uri="{FF2B5EF4-FFF2-40B4-BE49-F238E27FC236}">
                <a16:creationId xmlns:a16="http://schemas.microsoft.com/office/drawing/2014/main" id="{07DB0986-3E53-1433-E541-B0FBB3FAA3D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45609" y="4276625"/>
            <a:ext cx="3887724" cy="191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0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3" r:id="rId1"/>
    <p:sldLayoutId id="2147485174" r:id="rId2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oneTexte 1"/>
          <p:cNvSpPr txBox="1">
            <a:spLocks noChangeArrowheads="1"/>
          </p:cNvSpPr>
          <p:nvPr/>
        </p:nvSpPr>
        <p:spPr bwMode="auto">
          <a:xfrm>
            <a:off x="219076" y="490557"/>
            <a:ext cx="11017650" cy="3193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defRPr/>
            </a:pPr>
            <a:r>
              <a:rPr lang="fr-FR" sz="9846" b="1" dirty="0">
                <a:solidFill>
                  <a:srgbClr val="88BB5F"/>
                </a:solidFill>
                <a:latin typeface="Arial"/>
                <a:cs typeface="Arial"/>
              </a:rPr>
              <a:t>Comité Syndical</a:t>
            </a:r>
          </a:p>
          <a:p>
            <a:pPr eaLnBrk="1" hangingPunct="1">
              <a:defRPr/>
            </a:pPr>
            <a:endParaRPr lang="fr-FR" sz="5908" b="1" dirty="0">
              <a:solidFill>
                <a:srgbClr val="858583"/>
              </a:solidFill>
              <a:latin typeface="Arial"/>
              <a:cs typeface="Arial"/>
            </a:endParaRPr>
          </a:p>
          <a:p>
            <a:pPr eaLnBrk="1" hangingPunct="1">
              <a:defRPr/>
            </a:pPr>
            <a:r>
              <a:rPr lang="fr-CA" sz="4400" b="1" dirty="0">
                <a:solidFill>
                  <a:srgbClr val="39383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Mardi 14 novembre 2023 à 18h30</a:t>
            </a:r>
            <a:endParaRPr lang="fr-FR" sz="4400" b="1" dirty="0">
              <a:solidFill>
                <a:srgbClr val="39383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 descr="Sans titre-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296" y="4664774"/>
            <a:ext cx="3649438" cy="16902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24673" y="461899"/>
            <a:ext cx="10964027" cy="546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FINANCES</a:t>
            </a: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36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Construction d’une unité de tri des biodéchets d’une capacité annuelle nominale de 97 104 tonnes et modification de la délibération 22.12.13/14 approuvée par le Comité syndical du 13 décembre 2022 afférent à l’approbation de l’appel à contributions pour l’année 2023 des collectivités adhérentes pour la compétence traitement.</a:t>
            </a:r>
            <a:endParaRPr lang="fr-FR" sz="3600" spc="-15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8410" y="5762019"/>
            <a:ext cx="88565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M. </a:t>
            </a:r>
            <a:r>
              <a:rPr lang="fr-FR" sz="4000" b="1" i="0" dirty="0">
                <a:solidFill>
                  <a:srgbClr val="88BB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Fabrice JAOUEN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42900" y="0"/>
            <a:ext cx="2197099" cy="367660"/>
            <a:chOff x="1" y="-39052"/>
            <a:chExt cx="1964866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95816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627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17365" y="461899"/>
            <a:ext cx="10964027" cy="2682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FINANCES</a:t>
            </a:r>
            <a:endParaRPr lang="fr-FR" sz="4400" dirty="0">
              <a:solidFill>
                <a:srgbClr val="88BB5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</a:pP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Approbation de la Décision Modificative </a:t>
            </a:r>
            <a:r>
              <a:rPr lang="fr-CA" sz="4000" b="0" i="0" kern="10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n°1 </a:t>
            </a: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du Budget Principal 2023.</a:t>
            </a:r>
            <a:endParaRPr lang="fr-FR" sz="4000" spc="-15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136" y="5752223"/>
            <a:ext cx="936048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Fabrice JAOUEN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42900" y="0"/>
            <a:ext cx="2186939" cy="367660"/>
            <a:chOff x="1" y="-39052"/>
            <a:chExt cx="1955780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94908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131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999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FINANCES</a:t>
            </a: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Adoption d’une autorisation de programme et de crédits de paiement (AP/CP) pour la construction de l’unité de tri des biodéchets.</a:t>
            </a:r>
            <a:endParaRPr lang="fr-FR" sz="4000" dirty="0">
              <a:solidFill>
                <a:srgbClr val="88BB5F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</a:pPr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681" y="5760033"/>
            <a:ext cx="88565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Fabrice JAOUEN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91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539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MARCHÉS PUBLICS</a:t>
            </a: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Approbation et autorisation donnée au Président de signer l’avenant n°6 au contrat de concession de service public (DSP) pour l’exploitation du Centre d’Incinération et de Traitement des Déchets de Vert-le-Grand - </a:t>
            </a:r>
            <a:r>
              <a:rPr lang="fr-CA" sz="4000" b="0" i="0" dirty="0" err="1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Echarcon</a:t>
            </a: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 et ses prestations annexes.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681" y="5760033"/>
            <a:ext cx="88565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Alain LAMOUR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207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A375C14-5A28-0781-7BDE-7E0BA91A093B}"/>
              </a:ext>
            </a:extLst>
          </p:cNvPr>
          <p:cNvSpPr txBox="1"/>
          <p:nvPr/>
        </p:nvSpPr>
        <p:spPr>
          <a:xfrm>
            <a:off x="650240" y="386080"/>
            <a:ext cx="11287760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AVENANT 6 À LA DÉLÉGATION DE SERVICE PUBLIC</a:t>
            </a:r>
          </a:p>
          <a:p>
            <a:endParaRPr lang="fr-FR" sz="2400" dirty="0">
              <a:solidFill>
                <a:srgbClr val="39383D"/>
              </a:solidFill>
              <a:latin typeface="Agenda Semibold" panose="02000603040000020004" pitchFamily="50" charset="0"/>
            </a:endParaRPr>
          </a:p>
          <a:p>
            <a:r>
              <a:rPr lang="fr-FR" sz="2800" dirty="0">
                <a:solidFill>
                  <a:srgbClr val="39383D"/>
                </a:solidFill>
                <a:latin typeface="Agenda Semibold" panose="02000603040000020004" pitchFamily="50" charset="0"/>
              </a:rPr>
              <a:t>POURQUOI UN AVENANT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39383D"/>
                </a:solidFill>
                <a:latin typeface="Agenda Semibold" panose="02000603040000020004" pitchFamily="50" charset="0"/>
              </a:rPr>
              <a:t>Préciser les modalités de traitement par méthanisation (suite à avenant 3)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solidFill>
                <a:srgbClr val="39383D"/>
              </a:solidFill>
              <a:latin typeface="Agenda Semibold" panose="02000603040000020004" pitchFamily="50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39383D"/>
                </a:solidFill>
                <a:latin typeface="Agenda Semibold" panose="02000603040000020004" pitchFamily="50" charset="0"/>
              </a:rPr>
              <a:t>Construire une unité de tri d’une capacité annuelle nominale de 97 104 tonnes pour capter les sacs de biodéchets collectés simultanément avec les ordures ménagères résiduelles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2400" dirty="0">
              <a:solidFill>
                <a:srgbClr val="39383D"/>
              </a:solidFill>
              <a:latin typeface="Agenda Semibold" panose="02000603040000020004" pitchFamily="50" charset="0"/>
            </a:endParaRP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rgbClr val="39383D"/>
                </a:solidFill>
                <a:latin typeface="Agenda Semibold" panose="02000603040000020004" pitchFamily="50" charset="0"/>
              </a:rPr>
              <a:t>Réalisé dans le cadre de notre DSP (bien de retour)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rgbClr val="39383D"/>
                </a:solidFill>
                <a:latin typeface="Agenda Semibold" panose="02000603040000020004" pitchFamily="50" charset="0"/>
              </a:rPr>
              <a:t>Financé par le SIREDOM dont le montant plafond, hors foncier, a été fixé à 12,51 M d’€ soit 15,01 M d’ € ttc</a:t>
            </a:r>
          </a:p>
          <a:p>
            <a:pPr lvl="2"/>
            <a:endParaRPr lang="fr-FR" sz="2400" dirty="0">
              <a:solidFill>
                <a:srgbClr val="39383D"/>
              </a:solidFill>
              <a:latin typeface="Agenda Semibold" panose="02000603040000020004" pitchFamily="50" charset="0"/>
            </a:endParaRPr>
          </a:p>
          <a:p>
            <a:pPr marL="0" lvl="2"/>
            <a:r>
              <a:rPr lang="fr-FR" sz="2400" dirty="0">
                <a:solidFill>
                  <a:srgbClr val="39383D"/>
                </a:solidFill>
                <a:latin typeface="Agenda Semibold" panose="02000603040000020004" pitchFamily="50" charset="0"/>
              </a:rPr>
              <a:t>Le SIREDOM a fait appel à l’avocat qui a participé à l’élaboration de la DSP pour s’assurer de la légalité de l’avenant et garantir les intérêts du SIREDOM.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62FBF12F-4444-1EBE-5334-E5FCFC01FFF1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7B49624-278A-4867-3E66-A55AD5D96F9A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Ellipse 5">
              <a:extLst>
                <a:ext uri="{FF2B5EF4-FFF2-40B4-BE49-F238E27FC236}">
                  <a16:creationId xmlns:a16="http://schemas.microsoft.com/office/drawing/2014/main" id="{215BC771-C818-C824-B99A-BC802515D550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ZoneTexte 1">
              <a:extLst>
                <a:ext uri="{FF2B5EF4-FFF2-40B4-BE49-F238E27FC236}">
                  <a16:creationId xmlns:a16="http://schemas.microsoft.com/office/drawing/2014/main" id="{A1EAB27D-6E52-98DB-7CD2-C1A916A35A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9709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2804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FINANCES</a:t>
            </a: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Adoption de la nomenclature budgétaire </a:t>
            </a: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et comptable M57 à compter du 1</a:t>
            </a:r>
            <a:r>
              <a:rPr lang="fr-CA" sz="4000" b="0" i="0" baseline="3000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er</a:t>
            </a: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 janvier 2024.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681" y="5760033"/>
            <a:ext cx="88565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Fabrice JAOUEN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6947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281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FINANCES</a:t>
            </a: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Adoption du règlement budgétaire et financier </a:t>
            </a: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du SIREDOM.</a:t>
            </a:r>
            <a:endParaRPr lang="fr-FR" sz="4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681" y="5760033"/>
            <a:ext cx="88565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Fabrice JAOUEN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354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281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FINANCES</a:t>
            </a: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Mise à jour de la politique d’amortissement du SIREDOM dans le cadre de la M14.</a:t>
            </a:r>
            <a:endParaRPr lang="fr-FR" sz="4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681" y="5760033"/>
            <a:ext cx="88565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Fabrice JAOUEN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4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45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FINANCES</a:t>
            </a: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Mise à jour de la politique d’amortissement du SIREDOM dans le cadre de l’adoption du référentiel M57 à compter du 1</a:t>
            </a:r>
            <a:r>
              <a:rPr lang="fr-CA" sz="4000" b="0" i="0" baseline="3000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er</a:t>
            </a: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 janvier 2024.</a:t>
            </a:r>
            <a:endParaRPr lang="fr-FR" sz="40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681" y="5760033"/>
            <a:ext cx="88565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Fabrice JAOUEN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00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45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DOMAINE ET PATRIMOINE</a:t>
            </a: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Acquisition d’un terrain nu dénommé lot A sur la parcelle cadastrée B309 au lieu-dit Les Bois-Brûlés-commune de Vert-le-Grand.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681" y="5760033"/>
            <a:ext cx="88565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Le Président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33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20227" y="453826"/>
            <a:ext cx="11381838" cy="447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ADMINISTRATION GÉNÉRALE</a:t>
            </a:r>
          </a:p>
          <a:p>
            <a:pPr algn="just"/>
            <a:endParaRPr lang="fr-FR" sz="3077" b="1" dirty="0">
              <a:solidFill>
                <a:srgbClr val="6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Approbation du Procès-verbal du Comité du 3 octobre 2023 - Prise acte des décisions de M. le Président et des délibérations du Bureau Syndical dans le cadre des délégations de compétences du Comité Syndical.</a:t>
            </a:r>
            <a:endParaRPr lang="fr-FR" sz="4000" spc="-15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1714055" y="5765546"/>
            <a:ext cx="82113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M. le Président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F3387E6-6E5E-B945-9CD9-8D32845DC919}"/>
              </a:ext>
            </a:extLst>
          </p:cNvPr>
          <p:cNvGrpSpPr>
            <a:grpSpLocks/>
          </p:cNvGrpSpPr>
          <p:nvPr/>
        </p:nvGrpSpPr>
        <p:grpSpPr>
          <a:xfrm>
            <a:off x="334527" y="31430"/>
            <a:ext cx="2044950" cy="367660"/>
            <a:chOff x="1" y="-39052"/>
            <a:chExt cx="1828799" cy="367660"/>
          </a:xfrm>
        </p:grpSpPr>
        <p:sp>
          <p:nvSpPr>
            <p:cNvPr id="14" name="Rectangle 13"/>
            <p:cNvSpPr>
              <a:spLocks/>
            </p:cNvSpPr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Ellipse 14"/>
            <p:cNvSpPr>
              <a:spLocks/>
            </p:cNvSpPr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ZoneTexte 1"/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45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18 - </a:t>
            </a:r>
            <a:r>
              <a:rPr lang="fr-FR" sz="44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RESSOURCES HUMAINES</a:t>
            </a:r>
            <a:endParaRPr lang="fr-FR" sz="4400" b="1" dirty="0">
              <a:solidFill>
                <a:srgbClr val="88BB5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Modification de l’annexe relative aux grandes orientations en matière de politique du régime indemnitaire.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60" y="5760033"/>
            <a:ext cx="10244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</a:t>
            </a:r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Serge MERCIECA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795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2811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19 - </a:t>
            </a:r>
            <a:r>
              <a:rPr lang="fr-FR" sz="44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RESSOURCES HUMAINES</a:t>
            </a:r>
            <a:endParaRPr lang="fr-FR" sz="4400" b="1" dirty="0">
              <a:solidFill>
                <a:srgbClr val="88BB5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Modification du remboursement des frais de déplacement temporaire des agents du SIREDOM.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60" y="5760033"/>
            <a:ext cx="10244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</a:t>
            </a:r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Serge MERCIECA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417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458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20 - </a:t>
            </a:r>
            <a:r>
              <a:rPr lang="fr-FR" sz="44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RESSOURCES HUMAINES</a:t>
            </a:r>
            <a:endParaRPr lang="fr-FR" sz="4400" b="1" dirty="0">
              <a:solidFill>
                <a:srgbClr val="88BB5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Mise en place de la prime exceptionnelle de pouvoir d’achat à l’attention des agents du SIREDOM.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60" y="5760033"/>
            <a:ext cx="10244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</a:t>
            </a:r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Serge MERCIECA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377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488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21 - </a:t>
            </a:r>
            <a:r>
              <a:rPr lang="fr-FR" sz="44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RESSOURCES HUMAINES</a:t>
            </a: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28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Délibération portant : Définition des missions et compétences des postes à créer : UN ingénieur en chef hors classe, UN poste d’Agent de maîtrise, UN poste d’Adjoint technique principal de 2</a:t>
            </a:r>
            <a:r>
              <a:rPr lang="fr-CA" sz="2800" b="0" i="0" baseline="3000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e</a:t>
            </a:r>
            <a:r>
              <a:rPr lang="fr-CA" sz="28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 classe et UN poste d’Adjoint technique principal de 1</a:t>
            </a:r>
            <a:r>
              <a:rPr lang="fr-CA" sz="2800" b="0" i="0" baseline="3000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e</a:t>
            </a:r>
            <a:r>
              <a:rPr lang="fr-CA" sz="28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 classe - Définition des missions et compétences des postes à supprimer : DEUX postes d’Attaché principal, UN poste d’Adjoint administratif principal de 2</a:t>
            </a:r>
            <a:r>
              <a:rPr lang="fr-CA" sz="2800" b="0" i="0" baseline="3000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e</a:t>
            </a:r>
            <a:r>
              <a:rPr lang="fr-CA" sz="28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 classe, UN poste d’Ingénieur, UN poste de Technicien principal de 2</a:t>
            </a:r>
            <a:r>
              <a:rPr lang="fr-CA" sz="2800" b="0" i="0" baseline="3000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e</a:t>
            </a:r>
            <a:r>
              <a:rPr lang="fr-CA" sz="28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 classe, UN poste d’Adjoint technique principal de 2</a:t>
            </a:r>
            <a:r>
              <a:rPr lang="fr-CA" sz="2800" b="0" i="0" baseline="3000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e</a:t>
            </a:r>
            <a:r>
              <a:rPr lang="fr-CA" sz="28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 classe et UN poste d’Adjoint d’animation principal de 2</a:t>
            </a:r>
            <a:r>
              <a:rPr lang="fr-CA" sz="2800" b="0" i="0" baseline="3000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e</a:t>
            </a:r>
            <a:r>
              <a:rPr lang="fr-CA" sz="28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 classe - &amp; actualisation du tableau des effectifs.</a:t>
            </a:r>
            <a:endParaRPr lang="fr-FR" sz="28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60" y="5760033"/>
            <a:ext cx="10244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</a:t>
            </a:r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Serge MERCIECA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589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06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22 - </a:t>
            </a:r>
            <a:r>
              <a:rPr lang="fr-FR" sz="44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ÉCOCENTRES</a:t>
            </a: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endParaRPr lang="fr-CA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Convention de partenariat avec la société </a:t>
            </a:r>
            <a:r>
              <a:rPr lang="fr-CA" sz="4000" b="0" i="0" dirty="0" err="1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Collecte&amp;Co</a:t>
            </a: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 pour la reprise des cartouches filtrantes d’eau BRITA.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60" y="5760033"/>
            <a:ext cx="10244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Mme </a:t>
            </a:r>
            <a:r>
              <a:rPr lang="fr-FR" sz="4000" b="1" i="0" dirty="0" err="1">
                <a:solidFill>
                  <a:srgbClr val="88BB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Klerwi</a:t>
            </a:r>
            <a:r>
              <a:rPr lang="fr-FR" sz="4000" b="1" i="0" dirty="0">
                <a:solidFill>
                  <a:srgbClr val="88BB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LANDRAU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127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781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23 - </a:t>
            </a:r>
            <a:r>
              <a:rPr lang="fr-FR" sz="44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 / COLLECTE</a:t>
            </a:r>
            <a:r>
              <a:rPr lang="fr-CA" sz="44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 </a:t>
            </a:r>
          </a:p>
          <a:p>
            <a:pPr algn="just">
              <a:lnSpc>
                <a:spcPct val="105000"/>
              </a:lnSpc>
            </a:pPr>
            <a:r>
              <a:rPr lang="fr-CA" sz="4400" b="0" i="0">
                <a:solidFill>
                  <a:srgbClr val="88BB5F"/>
                </a:solidFill>
                <a:effectLst/>
                <a:latin typeface="Agenda Semibold" panose="02000603040000020004" pitchFamily="50" charset="0"/>
              </a:rPr>
              <a:t>         Territoire </a:t>
            </a:r>
            <a:r>
              <a:rPr lang="fr-CA" sz="4400" b="0" i="0" dirty="0">
                <a:solidFill>
                  <a:srgbClr val="88BB5F"/>
                </a:solidFill>
                <a:effectLst/>
                <a:latin typeface="Agenda Semibold" panose="02000603040000020004" pitchFamily="50" charset="0"/>
              </a:rPr>
              <a:t>de l’Hurepoix </a:t>
            </a:r>
            <a:endParaRPr lang="fr-FR" sz="4400" b="1" dirty="0">
              <a:solidFill>
                <a:srgbClr val="88BB5F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endParaRPr lang="fr-CA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endParaRPr lang="fr-CA" sz="4000" b="0" i="0" dirty="0">
              <a:solidFill>
                <a:srgbClr val="39383D"/>
              </a:solidFill>
              <a:effectLst/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Actualisation des tarifs 2024 de la redevance spéciale sur le territoire du Hurepoix.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60" y="5760033"/>
            <a:ext cx="10244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</a:t>
            </a:r>
            <a:r>
              <a:rPr lang="fr-FR" sz="4000" b="1" i="0" dirty="0">
                <a:solidFill>
                  <a:srgbClr val="88BB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Christian SCHOETTL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130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71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24 - </a:t>
            </a:r>
            <a:r>
              <a:rPr lang="fr-CA" sz="44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TRAITEMENT</a:t>
            </a:r>
            <a:endParaRPr lang="fr-CA" sz="4400" b="0" i="0" dirty="0">
              <a:solidFill>
                <a:srgbClr val="39383D"/>
              </a:solidFill>
              <a:effectLst/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endParaRPr lang="fr-CA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endParaRPr lang="fr-CA" sz="4000" b="0" i="0" dirty="0">
              <a:solidFill>
                <a:srgbClr val="39383D"/>
              </a:solidFill>
              <a:effectLst/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Prise d’acte du rapport annuel du délégataire au déléguant - Délégation de Service Public du CITD de Vert le Grand / Écharcon.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60" y="5760033"/>
            <a:ext cx="10244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</a:t>
            </a:r>
            <a:r>
              <a:rPr lang="fr-FR" sz="4000" b="1" i="0" dirty="0">
                <a:solidFill>
                  <a:srgbClr val="88BB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Gilles LE PAGE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191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71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25 - </a:t>
            </a:r>
            <a:r>
              <a:rPr lang="fr-CA" sz="44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/ PRÉVENTION</a:t>
            </a:r>
            <a:endParaRPr lang="fr-CA" sz="4400" b="0" i="0" dirty="0">
              <a:solidFill>
                <a:srgbClr val="39383D"/>
              </a:solidFill>
              <a:effectLst/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endParaRPr lang="fr-CA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endParaRPr lang="fr-CA" sz="4000" b="0" i="0" dirty="0">
              <a:solidFill>
                <a:srgbClr val="39383D"/>
              </a:solidFill>
              <a:effectLst/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Adoption d’une nouvelle convention avec la Recyclerie du Gâtinais (animations en milieu scolaire).</a:t>
            </a:r>
            <a:endParaRPr lang="fr-FR" sz="400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3960" y="5760033"/>
            <a:ext cx="102440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M. </a:t>
            </a:r>
            <a:r>
              <a:rPr lang="fr-FR" sz="4000" b="1" i="0" dirty="0">
                <a:solidFill>
                  <a:srgbClr val="88BB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Germain DUPONT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600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01617" y="481360"/>
            <a:ext cx="10964027" cy="394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26 - </a:t>
            </a:r>
            <a:r>
              <a:rPr lang="fr-CA" sz="44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DIVERSES</a:t>
            </a:r>
            <a:endParaRPr lang="fr-CA" sz="4400" b="0" i="0" dirty="0">
              <a:solidFill>
                <a:srgbClr val="39383D"/>
              </a:solidFill>
              <a:effectLst/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endParaRPr lang="fr-CA" sz="20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 Dernières </a:t>
            </a: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instances </a:t>
            </a:r>
            <a:r>
              <a:rPr lang="fr-CA" sz="4000" b="0" i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de l’année 2023</a:t>
            </a:r>
            <a:endParaRPr lang="fr-CA" sz="4000" b="0" i="0" dirty="0">
              <a:solidFill>
                <a:srgbClr val="39383D"/>
              </a:solidFill>
              <a:effectLst/>
              <a:latin typeface="Agenda Semibold" panose="02000603040000020004" pitchFamily="50" charset="0"/>
            </a:endParaRPr>
          </a:p>
          <a:p>
            <a:pPr algn="ctr">
              <a:lnSpc>
                <a:spcPct val="105000"/>
              </a:lnSpc>
            </a:pPr>
            <a:endParaRPr lang="fr-CA" sz="1800" dirty="0">
              <a:solidFill>
                <a:srgbClr val="39383D"/>
              </a:solidFill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endParaRPr lang="fr-CA" sz="1800" dirty="0">
              <a:solidFill>
                <a:srgbClr val="39383D"/>
              </a:solidFill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endParaRPr lang="fr-CA" sz="1800" dirty="0">
              <a:solidFill>
                <a:srgbClr val="39383D"/>
              </a:solidFill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endParaRPr lang="fr-CA" sz="4000" b="0" i="0" dirty="0">
              <a:solidFill>
                <a:srgbClr val="39383D"/>
              </a:solidFill>
              <a:effectLst/>
              <a:latin typeface="Agenda Semibold" panose="02000603040000020004" pitchFamily="50" charset="0"/>
            </a:endParaRPr>
          </a:p>
          <a:p>
            <a:pPr algn="just">
              <a:lnSpc>
                <a:spcPct val="105000"/>
              </a:lnSpc>
            </a:pPr>
            <a:endParaRPr lang="fr-CA" sz="4000" b="0" i="0" dirty="0">
              <a:solidFill>
                <a:srgbClr val="39383D"/>
              </a:solidFill>
              <a:effectLst/>
              <a:latin typeface="Agenda Semibold" panose="02000603040000020004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41C7802F-EAE6-10A9-8493-C20F20101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35268"/>
              </p:ext>
            </p:extLst>
          </p:nvPr>
        </p:nvGraphicFramePr>
        <p:xfrm>
          <a:off x="395478" y="2778760"/>
          <a:ext cx="10861803" cy="792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20601">
                  <a:extLst>
                    <a:ext uri="{9D8B030D-6E8A-4147-A177-3AD203B41FA5}">
                      <a16:colId xmlns:a16="http://schemas.microsoft.com/office/drawing/2014/main" val="3419773961"/>
                    </a:ext>
                  </a:extLst>
                </a:gridCol>
                <a:gridCol w="3620601">
                  <a:extLst>
                    <a:ext uri="{9D8B030D-6E8A-4147-A177-3AD203B41FA5}">
                      <a16:colId xmlns:a16="http://schemas.microsoft.com/office/drawing/2014/main" val="230822962"/>
                    </a:ext>
                  </a:extLst>
                </a:gridCol>
                <a:gridCol w="3620601">
                  <a:extLst>
                    <a:ext uri="{9D8B030D-6E8A-4147-A177-3AD203B41FA5}">
                      <a16:colId xmlns:a16="http://schemas.microsoft.com/office/drawing/2014/main" val="17587740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CA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MARDI 5 DÉCEMBRE 2023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88BB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Bureau Syndical </a:t>
                      </a:r>
                      <a:r>
                        <a:rPr lang="fr-CA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10H</a:t>
                      </a:r>
                      <a:r>
                        <a:rPr lang="fr-CA" sz="2000" b="1" dirty="0">
                          <a:solidFill>
                            <a:srgbClr val="88BB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b="1" dirty="0">
                        <a:solidFill>
                          <a:srgbClr val="88BB5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000" b="1" dirty="0">
                          <a:solidFill>
                            <a:srgbClr val="88BB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siège SIREDOM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903456"/>
                  </a:ext>
                </a:extLst>
              </a:tr>
              <a:tr h="328386">
                <a:tc>
                  <a:txBody>
                    <a:bodyPr/>
                    <a:lstStyle/>
                    <a:p>
                      <a:r>
                        <a:rPr lang="fr-CA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MARDI 12 DÉCEMBRE 2023</a:t>
                      </a:r>
                      <a:endParaRPr lang="fr-FR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88BB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Comité Syndical </a:t>
                      </a:r>
                      <a:r>
                        <a:rPr lang="fr-CA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18H30</a:t>
                      </a:r>
                      <a:r>
                        <a:rPr lang="fr-CA" sz="2000" b="1" dirty="0">
                          <a:solidFill>
                            <a:srgbClr val="88BB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b="1" dirty="0">
                        <a:solidFill>
                          <a:srgbClr val="88BB5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88BB5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siège SIREDOM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1211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3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47650" y="480945"/>
            <a:ext cx="11160125" cy="3208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ADMINISTRATION GÉNÉRALE</a:t>
            </a:r>
            <a:endParaRPr lang="fr-FR" sz="4400" dirty="0">
              <a:solidFill>
                <a:srgbClr val="88BB5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fr-FR" sz="36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Installation de nouveaux délégués représentant la Communauté d’Agglomération de l’Etampois Sud Essonne (CAESE).</a:t>
            </a:r>
            <a:endParaRPr lang="fr-FR" sz="4000" spc="-15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801215" y="5778471"/>
            <a:ext cx="103574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M. le Président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F3387E6-6E5E-B945-9CD9-8D32845DC919}"/>
              </a:ext>
            </a:extLst>
          </p:cNvPr>
          <p:cNvGrpSpPr/>
          <p:nvPr/>
        </p:nvGrpSpPr>
        <p:grpSpPr>
          <a:xfrm>
            <a:off x="342900" y="0"/>
            <a:ext cx="2044950" cy="367660"/>
            <a:chOff x="1" y="-39052"/>
            <a:chExt cx="1828799" cy="367660"/>
          </a:xfrm>
        </p:grpSpPr>
        <p:sp>
          <p:nvSpPr>
            <p:cNvPr id="14" name="Rectangle 13"/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Ellipse 14"/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ZoneTexte 1"/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0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17364" y="455060"/>
            <a:ext cx="10964027" cy="265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ADMINISTRATION GÉNÉRALE</a:t>
            </a:r>
          </a:p>
          <a:p>
            <a:pPr algn="just"/>
            <a:endParaRPr lang="fr-FR" sz="2000" b="1" dirty="0">
              <a:solidFill>
                <a:srgbClr val="6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Installation de nouveaux délégués représentant l’EPT Grand Orly Seine Bièvre.</a:t>
            </a:r>
            <a:endParaRPr lang="fr-FR" sz="4000" b="1" dirty="0">
              <a:solidFill>
                <a:srgbClr val="39383D"/>
              </a:solidFill>
              <a:latin typeface="Agenda Semibold" panose="02000603040000020004" pitchFamily="50" charset="0"/>
              <a:cs typeface="Arial Narrow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3" name="ZoneTexte 1">
            <a:extLst>
              <a:ext uri="{FF2B5EF4-FFF2-40B4-BE49-F238E27FC236}">
                <a16:creationId xmlns:a16="http://schemas.microsoft.com/office/drawing/2014/main" id="{6843C5FF-0CDD-8F48-BE79-5EC96DF95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347" y="5773116"/>
            <a:ext cx="944205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M. le Président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6D1FE7C-9122-C54F-BD11-18E0853D66D9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F72B62-6180-FF4A-90E8-E952966F48CA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2117A1AE-4834-A943-847E-D3EF7DC5F90E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934484DF-828D-7847-96F8-DD631262D9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   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799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48801" y="447862"/>
            <a:ext cx="11686023" cy="222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fr-FR" sz="4431" b="1" dirty="0">
                <a:solidFill>
                  <a:srgbClr val="88BB5F"/>
                </a:solidFill>
                <a:latin typeface="Arial Narrow"/>
                <a:cs typeface="Arial Narrow"/>
              </a:rPr>
              <a:t>4 - </a:t>
            </a:r>
            <a:r>
              <a:rPr lang="fr-FR" sz="48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ADMINISTRATION GÉNÉRALE</a:t>
            </a:r>
            <a:endParaRPr lang="fr-FR" sz="4431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1050" b="1" dirty="0">
              <a:solidFill>
                <a:schemeClr val="tx1">
                  <a:lumMod val="50000"/>
                  <a:lumOff val="50000"/>
                </a:schemeClr>
              </a:solidFill>
              <a:latin typeface="Arial Narrow"/>
              <a:cs typeface="Arial Narrow"/>
            </a:endParaRPr>
          </a:p>
          <a:p>
            <a:pPr lvl="0" algn="just"/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Installation de nouveaux délégués représentant</a:t>
            </a:r>
          </a:p>
          <a:p>
            <a:pPr lvl="0" algn="just"/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le SEDRE.</a:t>
            </a:r>
            <a:endParaRPr lang="fr-FR" sz="4000" spc="-15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3" name="ZoneTexte 1">
            <a:extLst>
              <a:ext uri="{FF2B5EF4-FFF2-40B4-BE49-F238E27FC236}">
                <a16:creationId xmlns:a16="http://schemas.microsoft.com/office/drawing/2014/main" id="{76FCF3F9-CC1E-9C47-8B49-34537B080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054" y="5766809"/>
            <a:ext cx="99270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M.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Président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4D9DBCB-A341-0642-B61B-1BC2777F1C21}"/>
              </a:ext>
            </a:extLst>
          </p:cNvPr>
          <p:cNvGrpSpPr/>
          <p:nvPr/>
        </p:nvGrpSpPr>
        <p:grpSpPr>
          <a:xfrm>
            <a:off x="35242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6340984-E369-1A4F-8499-871E8483D943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4763A612-36D8-FC40-B3E1-3091D6507DC2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ZoneTexte 1">
              <a:extLst>
                <a:ext uri="{FF2B5EF4-FFF2-40B4-BE49-F238E27FC236}">
                  <a16:creationId xmlns:a16="http://schemas.microsoft.com/office/drawing/2014/main" id="{7A003A8D-DA72-764D-A2CE-0339CBB326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    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622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53248" y="442849"/>
            <a:ext cx="10964027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5 - </a:t>
            </a:r>
            <a:r>
              <a:rPr lang="fr-FR" sz="48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ADMINISTRATION GÉNÉRALE</a:t>
            </a:r>
            <a:endParaRPr lang="fr-FR" sz="2000" b="1" dirty="0">
              <a:solidFill>
                <a:srgbClr val="6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000" b="1" dirty="0">
              <a:solidFill>
                <a:srgbClr val="6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Installation de nouveaux délégués représentant la Communauté de Communes Entre Juine et Renarde (CCEJR).</a:t>
            </a:r>
            <a:endParaRPr lang="fr-FR" sz="4000" spc="-15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253" y="5762129"/>
            <a:ext cx="92720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M. </a:t>
            </a:r>
            <a:r>
              <a:rPr lang="fr-FR" sz="40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Président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9E1498B-D3DB-1D41-8066-6C15E174B433}"/>
              </a:ext>
            </a:extLst>
          </p:cNvPr>
          <p:cNvGrpSpPr/>
          <p:nvPr/>
        </p:nvGrpSpPr>
        <p:grpSpPr>
          <a:xfrm>
            <a:off x="333375" y="-21905"/>
            <a:ext cx="2044950" cy="367660"/>
            <a:chOff x="1" y="-39052"/>
            <a:chExt cx="1828799" cy="36766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1A05483-828B-3342-84E2-A24268257E4D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0A6A8259-DFAA-094A-83C6-697FEB7588A2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ZoneTexte 1">
              <a:extLst>
                <a:ext uri="{FF2B5EF4-FFF2-40B4-BE49-F238E27FC236}">
                  <a16:creationId xmlns:a16="http://schemas.microsoft.com/office/drawing/2014/main" id="{4620DBB8-3EF2-F744-B9CA-93A1F4DC0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6278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883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39277" y="441700"/>
            <a:ext cx="10964027" cy="2739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6 - </a:t>
            </a:r>
            <a:r>
              <a:rPr lang="fr-FR" sz="48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ADMINISTRATION GÉNÉRALE</a:t>
            </a:r>
            <a:endParaRPr lang="fr-FR" sz="4431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000" b="1" dirty="0">
              <a:solidFill>
                <a:srgbClr val="6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2000" b="1" dirty="0">
              <a:solidFill>
                <a:srgbClr val="6066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Installation de nouveaux délégués représentant </a:t>
            </a:r>
          </a:p>
          <a:p>
            <a:pPr algn="just">
              <a:lnSpc>
                <a:spcPct val="105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la Communauté d’Agglomération Grand Paris Sud.</a:t>
            </a:r>
            <a:endParaRPr lang="fr-FR" sz="4000" spc="-150" dirty="0">
              <a:solidFill>
                <a:srgbClr val="39383D"/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852" y="5766616"/>
            <a:ext cx="99962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M. Le Président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FC77CC70-D993-334E-BEFA-07BC98B39287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121AB24-5E78-854B-984D-BFD15F7A2C1B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A6A24406-5ECA-504F-B266-BD2C798BE4DA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504FA016-6CA9-EF41-ADF1-3248B2D207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8197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877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47650" y="452374"/>
            <a:ext cx="11141075" cy="3367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just"/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7 - </a:t>
            </a:r>
            <a:r>
              <a:rPr lang="fr-FR" sz="48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ADMINISTRATION GÉNÉRALE</a:t>
            </a:r>
            <a:endParaRPr lang="fr-FR" sz="4431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fr-FR" sz="4000" spc="-40" dirty="0">
              <a:solidFill>
                <a:srgbClr val="8585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6000"/>
              </a:lnSpc>
            </a:pPr>
            <a:r>
              <a:rPr lang="fr-CA" sz="4000" b="0" i="0" dirty="0">
                <a:solidFill>
                  <a:srgbClr val="39383D"/>
                </a:solidFill>
                <a:effectLst/>
                <a:latin typeface="Agenda Semibold" panose="02000603040000020004" pitchFamily="50" charset="0"/>
              </a:rPr>
              <a:t>Délégation de compétences du Comité Syndical au Président.</a:t>
            </a:r>
            <a:endParaRPr lang="fr-FR" sz="4000" spc="-40" dirty="0">
              <a:solidFill>
                <a:srgbClr val="39383D"/>
              </a:solidFill>
              <a:latin typeface="Agenda Semibold" panose="02000603040000020004" pitchFamily="50" charset="0"/>
              <a:cs typeface="Arial Narrow"/>
            </a:endParaRPr>
          </a:p>
          <a:p>
            <a:pPr algn="just"/>
            <a:endParaRPr lang="fr-FR" sz="4000" b="1" spc="-40" dirty="0">
              <a:solidFill>
                <a:srgbClr val="858583"/>
              </a:solidFill>
              <a:latin typeface="Arial Narrow"/>
              <a:cs typeface="Arial Narrow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091" y="5769195"/>
            <a:ext cx="105704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M. Le Président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CECE89D2-57CC-F74A-B58B-4D7516EBFB52}"/>
              </a:ext>
            </a:extLst>
          </p:cNvPr>
          <p:cNvGrpSpPr/>
          <p:nvPr/>
        </p:nvGrpSpPr>
        <p:grpSpPr>
          <a:xfrm>
            <a:off x="342900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804C351-A900-6046-92F0-1F177F84E917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38C2A750-E149-0145-9009-B346DEEE4929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721DB1EF-994B-BC4D-817B-8520ADC2C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606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oneTexte 2"/>
          <p:cNvSpPr txBox="1">
            <a:spLocks noChangeArrowheads="1"/>
          </p:cNvSpPr>
          <p:nvPr/>
        </p:nvSpPr>
        <p:spPr bwMode="auto">
          <a:xfrm>
            <a:off x="243723" y="471424"/>
            <a:ext cx="10964027" cy="517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lnSpc>
                <a:spcPct val="105000"/>
              </a:lnSpc>
            </a:pPr>
            <a:r>
              <a:rPr lang="fr-FR" sz="4431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8 - </a:t>
            </a:r>
            <a:r>
              <a:rPr lang="fr-FR" sz="4400" b="1" dirty="0">
                <a:solidFill>
                  <a:srgbClr val="88BB5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FINANCES</a:t>
            </a:r>
            <a:endPara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05000"/>
              </a:lnSpc>
            </a:pPr>
            <a:endParaRPr lang="fr-FR" sz="1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5000"/>
              </a:lnSpc>
            </a:pPr>
            <a:r>
              <a:rPr lang="fr-CA" sz="3600" b="0" i="0" dirty="0">
                <a:solidFill>
                  <a:srgbClr val="000000"/>
                </a:solidFill>
                <a:effectLst/>
                <a:latin typeface="Agenda Semibold" panose="02000603040000020004" pitchFamily="50" charset="0"/>
              </a:rPr>
              <a:t>Construction d’une unité de tri des biodéchets d’une capacité annuelle nominale de 97 104 tonnes et modification de la délibération 22.12.13/13 approuvée par le Comité syndical du 13 décembre 2022 afférent à l’approbation de l’appel à contributions pour l’année 2023 des collectivités adhérentes pour les compétences collecte et traitement.</a:t>
            </a:r>
            <a:endParaRPr lang="fr-FR" sz="3600" spc="-15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Agenda Semibold" panose="02000603040000020004" pitchFamily="50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887592" y="7532094"/>
            <a:ext cx="184731" cy="546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954" dirty="0"/>
          </a:p>
        </p:txBody>
      </p:sp>
      <p:sp>
        <p:nvSpPr>
          <p:cNvPr id="10" name="ZoneTexte 1">
            <a:extLst>
              <a:ext uri="{FF2B5EF4-FFF2-40B4-BE49-F238E27FC236}">
                <a16:creationId xmlns:a16="http://schemas.microsoft.com/office/drawing/2014/main" id="{69E1EB59-66A4-B746-B8A0-7AE0E0089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359" y="5753562"/>
            <a:ext cx="1085392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/>
            <a:r>
              <a:rPr lang="fr-FR" sz="4000" b="1" dirty="0">
                <a:solidFill>
                  <a:srgbClr val="88BB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Rapporteur : M. </a:t>
            </a:r>
            <a:r>
              <a:rPr lang="fr-FR" sz="4000" b="1" i="0" dirty="0">
                <a:solidFill>
                  <a:srgbClr val="88BB5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Fabrice JAOUEN</a:t>
            </a:r>
            <a:endParaRPr lang="fr-FR" sz="4000" b="1" dirty="0">
              <a:solidFill>
                <a:srgbClr val="88BB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899BAEB2-40D3-C944-8654-4D1889473AF2}"/>
              </a:ext>
            </a:extLst>
          </p:cNvPr>
          <p:cNvGrpSpPr/>
          <p:nvPr/>
        </p:nvGrpSpPr>
        <p:grpSpPr>
          <a:xfrm>
            <a:off x="333375" y="0"/>
            <a:ext cx="2044950" cy="367660"/>
            <a:chOff x="1" y="-39052"/>
            <a:chExt cx="1828799" cy="3676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E283876-42D6-CB46-BF53-0C2FAC4A3DF8}"/>
                </a:ext>
              </a:extLst>
            </p:cNvPr>
            <p:cNvSpPr/>
            <p:nvPr/>
          </p:nvSpPr>
          <p:spPr bwMode="auto">
            <a:xfrm>
              <a:off x="1" y="-39052"/>
              <a:ext cx="1828799" cy="367660"/>
            </a:xfrm>
            <a:prstGeom prst="rect">
              <a:avLst/>
            </a:prstGeom>
            <a:solidFill>
              <a:srgbClr val="FF600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693C2378-DC09-2745-AB3E-4F8D844044B6}"/>
                </a:ext>
              </a:extLst>
            </p:cNvPr>
            <p:cNvSpPr/>
            <p:nvPr/>
          </p:nvSpPr>
          <p:spPr bwMode="auto">
            <a:xfrm>
              <a:off x="55541" y="8197"/>
              <a:ext cx="277701" cy="27770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tlCol="0" anchor="ctr"/>
            <a:lstStyle/>
            <a:p>
              <a:pPr algn="ctr"/>
              <a:endParaRPr lang="fr-FR" sz="2954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ZoneTexte 1">
              <a:extLst>
                <a:ext uri="{FF2B5EF4-FFF2-40B4-BE49-F238E27FC236}">
                  <a16:creationId xmlns:a16="http://schemas.microsoft.com/office/drawing/2014/main" id="{80B5783D-7BA1-0D42-AFE6-9A077DEA7F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98" y="15684"/>
              <a:ext cx="182210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>
                <a:defRPr/>
              </a:pPr>
              <a:r>
                <a:rPr lang="fr-FR" sz="1200" b="1" dirty="0">
                  <a:solidFill>
                    <a:srgbClr val="858583"/>
                  </a:solidFill>
                  <a:latin typeface="Arial"/>
                  <a:cs typeface="Arial"/>
                </a:rPr>
                <a:t>CS</a:t>
              </a:r>
              <a:r>
                <a:rPr lang="fr-FR" sz="1200" b="1" dirty="0">
                  <a:solidFill>
                    <a:srgbClr val="88BB5F"/>
                  </a:solidFill>
                  <a:latin typeface="Arial"/>
                  <a:cs typeface="Arial"/>
                </a:rPr>
                <a:t>     </a:t>
              </a:r>
              <a:r>
                <a:rPr lang="fr-FR" sz="1200" b="1" dirty="0">
                  <a:solidFill>
                    <a:schemeClr val="bg1"/>
                  </a:solidFill>
                  <a:latin typeface="Arial"/>
                  <a:cs typeface="Arial"/>
                </a:rPr>
                <a:t>14 novembre 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708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{6A77AD35-0932-0043-AB2F-B3E9F61DB1F1}tf10001060</Template>
  <TotalTime>22834</TotalTime>
  <Words>1154</Words>
  <Application>Microsoft Office PowerPoint</Application>
  <PresentationFormat>Grand écran</PresentationFormat>
  <Paragraphs>219</Paragraphs>
  <Slides>28</Slides>
  <Notes>27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Agenda Semibold</vt:lpstr>
      <vt:lpstr>Arial</vt:lpstr>
      <vt:lpstr>Arial Narrow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Prévention</dc:creator>
  <cp:lastModifiedBy>Nathalie Millet</cp:lastModifiedBy>
  <cp:revision>922</cp:revision>
  <cp:lastPrinted>2017-04-19T08:45:59Z</cp:lastPrinted>
  <dcterms:created xsi:type="dcterms:W3CDTF">2011-07-18T13:02:34Z</dcterms:created>
  <dcterms:modified xsi:type="dcterms:W3CDTF">2023-11-14T13:33:11Z</dcterms:modified>
</cp:coreProperties>
</file>