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2" r:id="rId3"/>
    <p:sldId id="259" r:id="rId4"/>
    <p:sldId id="257" r:id="rId5"/>
    <p:sldId id="261" r:id="rId6"/>
    <p:sldId id="291" r:id="rId7"/>
    <p:sldId id="301" r:id="rId8"/>
    <p:sldId id="303" r:id="rId9"/>
    <p:sldId id="304" r:id="rId10"/>
    <p:sldId id="28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9CA"/>
    <a:srgbClr val="E7F6F2"/>
    <a:srgbClr val="2C3333"/>
    <a:srgbClr val="395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DB383-A4C9-4CD0-9A39-472530317DE8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E1482-14E9-45D3-B884-240468C4F7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19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79ABA8-A919-5D1D-0A53-513A2A048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85933B-D6F1-E3FE-24B3-4BA574626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7134D1-E1D7-A69D-6CA3-3249E66A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B2B255-1327-8580-C616-655BB7C0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9C8DDD-7A82-B0BA-A617-7989EE926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86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7292C-8828-E2D3-5101-6280F343B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663075-3359-4B9A-7B7B-94743D3E1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9DD085-C9FA-0AD6-156F-934A5A3E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A5FAC2-6B3D-982F-3526-ADFD6816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D71C57-8D31-DED8-DB8D-E6E628F0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89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DC9EEC-76E4-87A0-8CBD-D7BEE09734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4EF416-E518-1824-FC2E-514CA40D0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811D4F-2823-1F06-D061-0EE32E12A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1FA347-BCA2-73AF-49D7-3CCDBC2F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9501F8-3A10-B3A2-93D9-9F3D40DD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02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304316-C4FD-4540-0606-FFD8DBD3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EA9BE2-FBEB-DA74-A33D-ABCF06059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0F54CB-D037-FF0D-DB61-841DBBB6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17050-10FF-495B-73F1-01B8CBE2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87D42E-C79E-7A24-FBAE-418B7E79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96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5F6948-3295-3FED-6FA5-8BBA71FC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A29B73-B146-718A-2BD6-59C35121B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92ACE5-E902-E4E1-D6F0-A2721914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0BE8CA-781A-6BD5-4C29-DF00CEE4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91C974-833A-6FCC-465F-83C9B281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05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3FB01-A2C3-EFBF-CE55-382B7607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A411CC-09BB-F23E-4EF5-6CA82D9E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575660-012B-8FA6-C8DB-EEC72C573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B37F42-38C7-97B5-BA85-36BB9086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2A20A6-E16C-CCE5-759F-AD7BA7B5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B947F7-E360-9A06-0FDE-E597D21F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74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206C57-D29A-35C5-5635-7F733950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5B5483-09E0-075C-0C9F-9EFC77A4C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D048AE-E65D-7337-2C2E-7A574454D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71FEEC-755D-1A97-2282-0413DCBFF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64AEA3-2A9A-7A0B-3103-F19A3200D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949BFE0-7A6E-6388-E2E0-7A6484DF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1254D4-C7A2-E160-668C-3F748AD8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D487AD-7C71-BA53-D265-83EBB21A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6D0AF-7EB3-5ED6-9402-1D9285AC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0609BE-A87F-5914-562A-4C68164C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363F99-37B8-5DA2-C0E2-08F85AD5F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866F46-66EE-52A1-FA1F-DA4A1188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02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CA6666-D46C-C73F-BDC0-FB23F5FA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7B608A-B8FD-FEA5-E159-8621518A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727AE0-792B-FFD5-C018-C0594869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25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BA9D06-90BE-D3BF-2514-68030C30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F44A07-3EC3-EF2C-E6F2-034B233E9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D4DB9C-8754-AD3A-D458-4AF5ECD1B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1A3534-F2F3-2972-AE65-826A91E9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2B90FD-E7D7-B687-AC4D-D4843A2B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F6355C-B295-3435-9995-C590370B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66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F30119-2A7C-B4E3-1B97-69E3B0F23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2D3EED-A5B7-09E1-79F3-F491E373B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E62E0D-4ED6-E1F4-10E6-E113BB87B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CA8733-BE3A-03D4-F694-5D6A70DC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F733D6-D985-ED97-99B5-B69B1610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268191-7FED-D0DA-7203-7FEF6A66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71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9B459B5-BD57-61C1-34A5-B515DD50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5A542A-FFFB-768D-EBE3-69EFC77D7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069C0-5E50-5C57-9CF0-9CABEF9CA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9181-4D82-41E8-B09F-525076D7122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A2A8A8-0FA5-69A3-3369-3FE3F5211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853B9D-EF8A-D7A1-B3D6-70936B985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8343-034C-4F68-A83E-F456FE3266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82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5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5E2192-FF9F-8694-8E3F-61088E3A5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322" y="3306096"/>
            <a:ext cx="9144000" cy="284563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E7F6F2"/>
                </a:solidFill>
                <a:latin typeface="Arial Nova Cond Light" panose="020B0306020202020204" pitchFamily="34" charset="0"/>
              </a:rPr>
              <a:t>SIREDOM</a:t>
            </a:r>
            <a:br>
              <a:rPr lang="fr-FR" dirty="0">
                <a:solidFill>
                  <a:srgbClr val="E7F6F2"/>
                </a:solidFill>
                <a:latin typeface="Arial Nova Cond Light" panose="020B0306020202020204" pitchFamily="34" charset="0"/>
              </a:rPr>
            </a:br>
            <a:br>
              <a:rPr lang="fr-FR" dirty="0">
                <a:solidFill>
                  <a:srgbClr val="E7F6F2"/>
                </a:solidFill>
                <a:latin typeface="Arial Nova Cond Light" panose="020B0306020202020204" pitchFamily="34" charset="0"/>
              </a:rPr>
            </a:br>
            <a:r>
              <a:rPr lang="fr-FR" sz="5300" dirty="0">
                <a:solidFill>
                  <a:srgbClr val="E7F6F2"/>
                </a:solidFill>
                <a:latin typeface="Arial Nova Cond Light" panose="020B0306020202020204" pitchFamily="34" charset="0"/>
              </a:rPr>
              <a:t>Contributions 2023</a:t>
            </a:r>
            <a:br>
              <a:rPr lang="fr-FR" sz="5300" dirty="0">
                <a:solidFill>
                  <a:srgbClr val="E7F6F2"/>
                </a:solidFill>
                <a:latin typeface="Arial Nova Cond Light" panose="020B0306020202020204" pitchFamily="34" charset="0"/>
              </a:rPr>
            </a:br>
            <a:br>
              <a:rPr lang="fr-FR" sz="5300" dirty="0">
                <a:solidFill>
                  <a:srgbClr val="E7F6F2"/>
                </a:solidFill>
                <a:latin typeface="Arial Nova Cond Light" panose="020B0306020202020204" pitchFamily="34" charset="0"/>
              </a:rPr>
            </a:br>
            <a:r>
              <a:rPr lang="fr-FR" sz="5300" dirty="0">
                <a:solidFill>
                  <a:srgbClr val="E7F6F2"/>
                </a:solidFill>
                <a:latin typeface="Arial Nova Cond Light" panose="020B0306020202020204" pitchFamily="34" charset="0"/>
              </a:rPr>
              <a:t>Présentation</a:t>
            </a:r>
            <a:br>
              <a:rPr lang="fr-FR" sz="5300" dirty="0">
                <a:solidFill>
                  <a:srgbClr val="E7F6F2"/>
                </a:solidFill>
                <a:latin typeface="Arial Nova Cond Light" panose="020B0306020202020204" pitchFamily="34" charset="0"/>
              </a:rPr>
            </a:br>
            <a:br>
              <a:rPr lang="fr-FR" sz="5300" dirty="0">
                <a:solidFill>
                  <a:srgbClr val="E7F6F2"/>
                </a:solidFill>
                <a:latin typeface="Arial Nova Cond Light" panose="020B0306020202020204" pitchFamily="34" charset="0"/>
              </a:rPr>
            </a:br>
            <a:endParaRPr lang="fr-FR" sz="3600" dirty="0">
              <a:solidFill>
                <a:srgbClr val="E7F6F2"/>
              </a:solidFill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070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65E2192-FF9F-8694-8E3F-61088E3A5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fr-FR" sz="4800" dirty="0">
                <a:solidFill>
                  <a:srgbClr val="FFFFFF"/>
                </a:solidFill>
                <a:latin typeface="Arial Nova Cond Light" panose="020B0306020202020204" pitchFamily="34" charset="0"/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402212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65E2192-FF9F-8694-8E3F-61088E3A5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fr-FR" sz="4800" dirty="0">
                <a:solidFill>
                  <a:srgbClr val="FFFFFF"/>
                </a:solidFill>
                <a:latin typeface="Arial Nova Cond Light" panose="020B0306020202020204" pitchFamily="34" charset="0"/>
              </a:rPr>
              <a:t>Sommaire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7FC406-1805-3731-F00D-BBBBB7C72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8729" y="4541413"/>
            <a:ext cx="10005951" cy="212660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 algn="l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fr-FR" dirty="0">
                <a:latin typeface="Arial Nova Cond Light" panose="020B0306020202020204" pitchFamily="34" charset="0"/>
                <a:ea typeface="+mj-ea"/>
                <a:cs typeface="+mj-cs"/>
              </a:rPr>
              <a:t>Préambule</a:t>
            </a:r>
          </a:p>
          <a:p>
            <a:pPr marL="342900" indent="-342900" algn="l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fr-FR" dirty="0">
                <a:latin typeface="Arial Nova Cond Light" panose="020B0306020202020204" pitchFamily="34" charset="0"/>
                <a:ea typeface="+mj-ea"/>
                <a:cs typeface="+mj-cs"/>
              </a:rPr>
              <a:t>Hypothèses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fr-FR" dirty="0">
                <a:latin typeface="Arial Nova Cond Light" panose="020B0306020202020204" pitchFamily="34" charset="0"/>
                <a:ea typeface="+mj-ea"/>
                <a:cs typeface="+mj-cs"/>
              </a:rPr>
              <a:t>-   Evolutions des tonnages et de certaines recettes</a:t>
            </a:r>
          </a:p>
          <a:p>
            <a:pPr marL="342900" indent="-342900" algn="l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fr-FR" dirty="0">
                <a:latin typeface="Arial Nova Cond Light" panose="020B0306020202020204" pitchFamily="34" charset="0"/>
                <a:ea typeface="+mj-ea"/>
                <a:cs typeface="+mj-cs"/>
              </a:rPr>
              <a:t>Impacts : Actualisation des indices et de la TGAP</a:t>
            </a:r>
          </a:p>
          <a:p>
            <a:pPr marL="342900" indent="-342900" algn="l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fr-FR" dirty="0">
                <a:latin typeface="Arial Nova Cond Light" panose="020B0306020202020204" pitchFamily="34" charset="0"/>
                <a:ea typeface="+mj-ea"/>
                <a:cs typeface="+mj-cs"/>
              </a:rPr>
              <a:t>Contributions par EPCI estimées pour 2023 </a:t>
            </a:r>
          </a:p>
        </p:txBody>
      </p:sp>
    </p:spTree>
    <p:extLst>
      <p:ext uri="{BB962C8B-B14F-4D97-AF65-F5344CB8AC3E}">
        <p14:creationId xmlns:p14="http://schemas.microsoft.com/office/powerpoint/2010/main" val="190820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5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E6B172A2-6BF4-0A5F-35B9-E233286A0F2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866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400" dirty="0">
                <a:solidFill>
                  <a:srgbClr val="E7F6F2"/>
                </a:solidFill>
                <a:latin typeface="Arial Nova Cond Light" panose="020B0306020202020204" pitchFamily="34" charset="0"/>
              </a:rPr>
              <a:t>Préambule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797988-AC67-78DD-1AB7-7B0D6C5EF81E}"/>
              </a:ext>
            </a:extLst>
          </p:cNvPr>
          <p:cNvSpPr txBox="1"/>
          <p:nvPr/>
        </p:nvSpPr>
        <p:spPr>
          <a:xfrm>
            <a:off x="238468" y="995871"/>
            <a:ext cx="11093847" cy="6310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Prise en compte des recommandations de la Chambre régionale des Comptes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fr-FR" sz="10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1828800" lvl="3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Rappel au droit n°3 (Rapport d’observations définitives)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fr-FR" sz="24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« Réexaminer les modalités de calcul des ressources du syndicat de telle sorte , d’une part que la part fixe (charge de structure)) à l’habitant soit limitée aux dépenses d’administration générale… »</a:t>
            </a:r>
          </a:p>
          <a:p>
            <a:pPr marL="1828800" lvl="3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fr-FR" sz="24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fr-FR" sz="24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En conséquence, les dépenses d’investissements, autres que celle afférentes au siège, ont été affectées selon les opérations concernées (pré-collecte, traitement et déchèteries)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fr-FR" sz="24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457200" lvl="3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Prise en compte d’un autofinancement (4% environ par rapport aux dépenses)</a:t>
            </a:r>
          </a:p>
          <a:p>
            <a:pPr marL="457200" lvl="3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fr-FR" sz="10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1793875" lvl="3" indent="-452438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Nota : Les banques recommandent un autofinancement compris entre 8 et 12%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fr-FR" sz="24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457200" lvl="3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TVA</a:t>
            </a:r>
          </a:p>
          <a:p>
            <a:pPr marL="457200" lvl="3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fr-FR" sz="9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1793875" lvl="3" indent="-452438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Détail par nature et par taux (structure, collecte, traitement et déchèteries) sur demande de certains EPCI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fr-FR" sz="24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fr-FR" sz="24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042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5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87FC406-1805-3731-F00D-BBBBB7C72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842" y="989493"/>
            <a:ext cx="11353911" cy="58685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l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fr-FR" sz="28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457200" indent="-457200" algn="l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fr-FR" sz="28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457200" indent="-457200" algn="l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fr-FR" sz="28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457200" indent="-457200" algn="l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Le</a:t>
            </a:r>
            <a:endParaRPr lang="fr-FR" sz="2800" u="sng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767FD47-2BD8-5455-DB39-1AB8E5092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86691"/>
          </a:xfrm>
        </p:spPr>
        <p:txBody>
          <a:bodyPr>
            <a:normAutofit fontScale="90000"/>
          </a:bodyPr>
          <a:lstStyle/>
          <a:p>
            <a:pPr algn="l"/>
            <a:r>
              <a:rPr lang="fr-FR" sz="4400" dirty="0">
                <a:solidFill>
                  <a:srgbClr val="E7F6F2"/>
                </a:solidFill>
                <a:latin typeface="Arial Nova Cond Light" panose="020B0306020202020204" pitchFamily="34" charset="0"/>
              </a:rPr>
              <a:t>Hypothèses : </a:t>
            </a:r>
            <a:r>
              <a:rPr lang="fr-FR" sz="48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Evolution de la population</a:t>
            </a:r>
            <a:r>
              <a:rPr lang="fr-FR" sz="22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 (moyenne des évolutions des 4 dernières années)</a:t>
            </a:r>
            <a:endParaRPr lang="fr-FR" sz="2200" dirty="0">
              <a:solidFill>
                <a:srgbClr val="E7F6F2"/>
              </a:solidFill>
              <a:latin typeface="Arial Nova Cond Light" panose="020B0306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7DDEC20-6333-25E2-D941-06701834A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886691"/>
            <a:ext cx="11496675" cy="597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3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5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E6B172A2-6BF4-0A5F-35B9-E233286A0F2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866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>
                <a:solidFill>
                  <a:srgbClr val="E7F6F2"/>
                </a:solidFill>
                <a:latin typeface="Arial Nova Cond Light" panose="020B0306020202020204" pitchFamily="34" charset="0"/>
              </a:rPr>
              <a:t>Hypothèses : Evolution des tonnages (hors déchèteries)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459D754-B747-5757-A879-653C3223BFB6}"/>
              </a:ext>
            </a:extLst>
          </p:cNvPr>
          <p:cNvSpPr txBox="1"/>
          <p:nvPr/>
        </p:nvSpPr>
        <p:spPr>
          <a:xfrm>
            <a:off x="200175" y="6395188"/>
            <a:ext cx="268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" panose="020B0504020202020204" pitchFamily="34" charset="0"/>
              </a:rPr>
              <a:t> PAV : -4,39 % / -703 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60755AB-C0BD-DC6C-1A25-67BC6CBB4F11}"/>
              </a:ext>
            </a:extLst>
          </p:cNvPr>
          <p:cNvSpPr txBox="1"/>
          <p:nvPr/>
        </p:nvSpPr>
        <p:spPr>
          <a:xfrm>
            <a:off x="2960913" y="6395188"/>
            <a:ext cx="444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     </a:t>
            </a:r>
            <a:r>
              <a:rPr lang="fr-FR" b="1" dirty="0" err="1"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Pàp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" panose="020B0504020202020204" pitchFamily="34" charset="0"/>
              </a:rPr>
              <a:t> : -2,16 % / -11 549 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71834B-0D40-8DD6-3EFD-E66CB8DC2CD0}"/>
              </a:ext>
            </a:extLst>
          </p:cNvPr>
          <p:cNvSpPr txBox="1"/>
          <p:nvPr/>
        </p:nvSpPr>
        <p:spPr>
          <a:xfrm>
            <a:off x="7402286" y="6395188"/>
            <a:ext cx="458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" panose="020B0504020202020204" pitchFamily="34" charset="0"/>
              </a:rPr>
              <a:t>Services Techniques : -30 % / -7 533 t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6EB4BAA-B705-E28D-4D5A-B44F73B986F2}"/>
              </a:ext>
            </a:extLst>
          </p:cNvPr>
          <p:cNvSpPr txBox="1"/>
          <p:nvPr/>
        </p:nvSpPr>
        <p:spPr>
          <a:xfrm>
            <a:off x="121793" y="911534"/>
            <a:ext cx="210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 Light" panose="020B0306020202020204" pitchFamily="34" charset="0"/>
              </a:rPr>
              <a:t>E</a:t>
            </a:r>
            <a:r>
              <a:rPr kumimoji="0" lang="fr-FR" b="1" i="0" u="none" strike="noStrike" kern="1200" cap="none" spc="0" normalizeH="0" baseline="0" noProof="0" dirty="0" err="1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stimés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 pour 2023 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03EB2DB-388D-A1D8-5467-B7F54B44C7D9}"/>
              </a:ext>
            </a:extLst>
          </p:cNvPr>
          <p:cNvSpPr txBox="1"/>
          <p:nvPr/>
        </p:nvSpPr>
        <p:spPr>
          <a:xfrm>
            <a:off x="121793" y="2721280"/>
            <a:ext cx="1826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 Light" panose="020B0306020202020204" pitchFamily="34" charset="0"/>
              </a:rPr>
              <a:t>Votés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 pour 2022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CED8409-9FBB-7018-1A51-FA8966654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64096"/>
              </p:ext>
            </p:extLst>
          </p:nvPr>
        </p:nvGraphicFramePr>
        <p:xfrm>
          <a:off x="184208" y="1338488"/>
          <a:ext cx="11791649" cy="1357210"/>
        </p:xfrm>
        <a:graphic>
          <a:graphicData uri="http://schemas.openxmlformats.org/drawingml/2006/table">
            <a:tbl>
              <a:tblPr/>
              <a:tblGrid>
                <a:gridCol w="850453">
                  <a:extLst>
                    <a:ext uri="{9D8B030D-6E8A-4147-A177-3AD203B41FA5}">
                      <a16:colId xmlns:a16="http://schemas.microsoft.com/office/drawing/2014/main" val="322516606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1753912721"/>
                    </a:ext>
                  </a:extLst>
                </a:gridCol>
                <a:gridCol w="839264">
                  <a:extLst>
                    <a:ext uri="{9D8B030D-6E8A-4147-A177-3AD203B41FA5}">
                      <a16:colId xmlns:a16="http://schemas.microsoft.com/office/drawing/2014/main" val="1435824415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212392598"/>
                    </a:ext>
                  </a:extLst>
                </a:gridCol>
                <a:gridCol w="839264">
                  <a:extLst>
                    <a:ext uri="{9D8B030D-6E8A-4147-A177-3AD203B41FA5}">
                      <a16:colId xmlns:a16="http://schemas.microsoft.com/office/drawing/2014/main" val="2028653578"/>
                    </a:ext>
                  </a:extLst>
                </a:gridCol>
                <a:gridCol w="44761">
                  <a:extLst>
                    <a:ext uri="{9D8B030D-6E8A-4147-A177-3AD203B41FA5}">
                      <a16:colId xmlns:a16="http://schemas.microsoft.com/office/drawing/2014/main" val="2339661234"/>
                    </a:ext>
                  </a:extLst>
                </a:gridCol>
                <a:gridCol w="906403">
                  <a:extLst>
                    <a:ext uri="{9D8B030D-6E8A-4147-A177-3AD203B41FA5}">
                      <a16:colId xmlns:a16="http://schemas.microsoft.com/office/drawing/2014/main" val="3285414260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1998989919"/>
                    </a:ext>
                  </a:extLst>
                </a:gridCol>
                <a:gridCol w="839264">
                  <a:extLst>
                    <a:ext uri="{9D8B030D-6E8A-4147-A177-3AD203B41FA5}">
                      <a16:colId xmlns:a16="http://schemas.microsoft.com/office/drawing/2014/main" val="2158705921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2731477943"/>
                    </a:ext>
                  </a:extLst>
                </a:gridCol>
                <a:gridCol w="928784">
                  <a:extLst>
                    <a:ext uri="{9D8B030D-6E8A-4147-A177-3AD203B41FA5}">
                      <a16:colId xmlns:a16="http://schemas.microsoft.com/office/drawing/2014/main" val="4261963196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1740828699"/>
                    </a:ext>
                  </a:extLst>
                </a:gridCol>
                <a:gridCol w="839264">
                  <a:extLst>
                    <a:ext uri="{9D8B030D-6E8A-4147-A177-3AD203B41FA5}">
                      <a16:colId xmlns:a16="http://schemas.microsoft.com/office/drawing/2014/main" val="1584715600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1089068786"/>
                    </a:ext>
                  </a:extLst>
                </a:gridCol>
                <a:gridCol w="839264">
                  <a:extLst>
                    <a:ext uri="{9D8B030D-6E8A-4147-A177-3AD203B41FA5}">
                      <a16:colId xmlns:a16="http://schemas.microsoft.com/office/drawing/2014/main" val="3291403400"/>
                    </a:ext>
                  </a:extLst>
                </a:gridCol>
                <a:gridCol w="44761">
                  <a:extLst>
                    <a:ext uri="{9D8B030D-6E8A-4147-A177-3AD203B41FA5}">
                      <a16:colId xmlns:a16="http://schemas.microsoft.com/office/drawing/2014/main" val="1412857173"/>
                    </a:ext>
                  </a:extLst>
                </a:gridCol>
                <a:gridCol w="839264">
                  <a:extLst>
                    <a:ext uri="{9D8B030D-6E8A-4147-A177-3AD203B41FA5}">
                      <a16:colId xmlns:a16="http://schemas.microsoft.com/office/drawing/2014/main" val="2996066203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3021668318"/>
                    </a:ext>
                  </a:extLst>
                </a:gridCol>
                <a:gridCol w="839264">
                  <a:extLst>
                    <a:ext uri="{9D8B030D-6E8A-4147-A177-3AD203B41FA5}">
                      <a16:colId xmlns:a16="http://schemas.microsoft.com/office/drawing/2014/main" val="281374916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4141950213"/>
                    </a:ext>
                  </a:extLst>
                </a:gridCol>
                <a:gridCol w="939973">
                  <a:extLst>
                    <a:ext uri="{9D8B030D-6E8A-4147-A177-3AD203B41FA5}">
                      <a16:colId xmlns:a16="http://schemas.microsoft.com/office/drawing/2014/main" val="2624206149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2078781575"/>
                    </a:ext>
                  </a:extLst>
                </a:gridCol>
                <a:gridCol w="898011">
                  <a:extLst>
                    <a:ext uri="{9D8B030D-6E8A-4147-A177-3AD203B41FA5}">
                      <a16:colId xmlns:a16="http://schemas.microsoft.com/office/drawing/2014/main" val="3640648270"/>
                    </a:ext>
                  </a:extLst>
                </a:gridCol>
                <a:gridCol w="41963">
                  <a:extLst>
                    <a:ext uri="{9D8B030D-6E8A-4147-A177-3AD203B41FA5}">
                      <a16:colId xmlns:a16="http://schemas.microsoft.com/office/drawing/2014/main" val="318265704"/>
                    </a:ext>
                  </a:extLst>
                </a:gridCol>
                <a:gridCol w="44761">
                  <a:extLst>
                    <a:ext uri="{9D8B030D-6E8A-4147-A177-3AD203B41FA5}">
                      <a16:colId xmlns:a16="http://schemas.microsoft.com/office/drawing/2014/main" val="1317604917"/>
                    </a:ext>
                  </a:extLst>
                </a:gridCol>
                <a:gridCol w="839264">
                  <a:extLst>
                    <a:ext uri="{9D8B030D-6E8A-4147-A177-3AD203B41FA5}">
                      <a16:colId xmlns:a16="http://schemas.microsoft.com/office/drawing/2014/main" val="2591221925"/>
                    </a:ext>
                  </a:extLst>
                </a:gridCol>
              </a:tblGrid>
              <a:tr h="3352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Points d'Apports Volontaires (PAV)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Porte à Porte (PAP)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Déchets des Services Techniques (DST)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65041"/>
                  </a:ext>
                </a:extLst>
              </a:tr>
              <a:tr h="196045"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511367"/>
                  </a:ext>
                </a:extLst>
              </a:tr>
              <a:tr h="4001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Recyclables secs hors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Emballages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Recyclables secs hors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Déchets Végétaux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Encombrants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Emballages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Enfouissable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Valorisable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Inertes et Gravats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Déchets végétaux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Dépôts Sauvages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08018"/>
                  </a:ext>
                </a:extLst>
              </a:tr>
              <a:tr h="4257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929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2 096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12 296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230 539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45 693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37 815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11 313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6 547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15 514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552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1 900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4 078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123889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24B0C4B4-69E5-2921-7013-DFB7E74C7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76314"/>
              </p:ext>
            </p:extLst>
          </p:nvPr>
        </p:nvGraphicFramePr>
        <p:xfrm>
          <a:off x="176955" y="3116194"/>
          <a:ext cx="11791649" cy="1442641"/>
        </p:xfrm>
        <a:graphic>
          <a:graphicData uri="http://schemas.openxmlformats.org/drawingml/2006/table">
            <a:tbl>
              <a:tblPr/>
              <a:tblGrid>
                <a:gridCol w="863224">
                  <a:extLst>
                    <a:ext uri="{9D8B030D-6E8A-4147-A177-3AD203B41FA5}">
                      <a16:colId xmlns:a16="http://schemas.microsoft.com/office/drawing/2014/main" val="2622619182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705326699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775181253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1062839083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735525191"/>
                    </a:ext>
                  </a:extLst>
                </a:gridCol>
                <a:gridCol w="46039">
                  <a:extLst>
                    <a:ext uri="{9D8B030D-6E8A-4147-A177-3AD203B41FA5}">
                      <a16:colId xmlns:a16="http://schemas.microsoft.com/office/drawing/2014/main" val="4006986155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2446545636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528139232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2130859691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352589581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1872410182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163046771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2665740934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3405522611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714090916"/>
                    </a:ext>
                  </a:extLst>
                </a:gridCol>
                <a:gridCol w="46039">
                  <a:extLst>
                    <a:ext uri="{9D8B030D-6E8A-4147-A177-3AD203B41FA5}">
                      <a16:colId xmlns:a16="http://schemas.microsoft.com/office/drawing/2014/main" val="4273431024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495512783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189607422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718689808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051375381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1695226721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610988687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159505107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773839647"/>
                    </a:ext>
                  </a:extLst>
                </a:gridCol>
                <a:gridCol w="46039">
                  <a:extLst>
                    <a:ext uri="{9D8B030D-6E8A-4147-A177-3AD203B41FA5}">
                      <a16:colId xmlns:a16="http://schemas.microsoft.com/office/drawing/2014/main" val="758595677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1117322990"/>
                    </a:ext>
                  </a:extLst>
                </a:gridCol>
              </a:tblGrid>
              <a:tr h="339185"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Les Points d'Apports Volontaires (PAV)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0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 Porte à Porte (PAP)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0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Les Déchets des Services Techniques (DST)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06245"/>
                  </a:ext>
                </a:extLst>
              </a:tr>
              <a:tr h="209728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994449"/>
                  </a:ext>
                </a:extLst>
              </a:tr>
              <a:tr h="4766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Recyclables secs hors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Emballages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Recyclables secs hors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Déchets Végétaux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Encombrants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Emballages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Enfouissable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Valorisable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Inertes et Gravats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Déchets végétaux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Dépôts Sauvages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623555"/>
                  </a:ext>
                </a:extLst>
              </a:tr>
              <a:tr h="4170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938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2 194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12 892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239 412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47 604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36 004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12 996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7 440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18 040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471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2 347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8 719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18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213022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F70BD4CA-9CB0-C435-9144-4BC4700164A8}"/>
              </a:ext>
            </a:extLst>
          </p:cNvPr>
          <p:cNvSpPr txBox="1"/>
          <p:nvPr/>
        </p:nvSpPr>
        <p:spPr>
          <a:xfrm>
            <a:off x="121793" y="4613740"/>
            <a:ext cx="260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Variation entre 2023 et 2022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4C189AF9-8692-A709-4296-C456B3011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254098"/>
              </p:ext>
            </p:extLst>
          </p:nvPr>
        </p:nvGraphicFramePr>
        <p:xfrm>
          <a:off x="200175" y="5037977"/>
          <a:ext cx="11791649" cy="1357211"/>
        </p:xfrm>
        <a:graphic>
          <a:graphicData uri="http://schemas.openxmlformats.org/drawingml/2006/table">
            <a:tbl>
              <a:tblPr/>
              <a:tblGrid>
                <a:gridCol w="863224">
                  <a:extLst>
                    <a:ext uri="{9D8B030D-6E8A-4147-A177-3AD203B41FA5}">
                      <a16:colId xmlns:a16="http://schemas.microsoft.com/office/drawing/2014/main" val="2622619182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705326699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775181253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1062839083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735525191"/>
                    </a:ext>
                  </a:extLst>
                </a:gridCol>
                <a:gridCol w="46039">
                  <a:extLst>
                    <a:ext uri="{9D8B030D-6E8A-4147-A177-3AD203B41FA5}">
                      <a16:colId xmlns:a16="http://schemas.microsoft.com/office/drawing/2014/main" val="4006986155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2446545636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528139232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2130859691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352589581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1872410182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163046771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2665740934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3405522611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714090916"/>
                    </a:ext>
                  </a:extLst>
                </a:gridCol>
                <a:gridCol w="46039">
                  <a:extLst>
                    <a:ext uri="{9D8B030D-6E8A-4147-A177-3AD203B41FA5}">
                      <a16:colId xmlns:a16="http://schemas.microsoft.com/office/drawing/2014/main" val="4273431024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495512783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189607422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718689808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051375381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1695226721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610988687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159505107"/>
                    </a:ext>
                  </a:extLst>
                </a:gridCol>
                <a:gridCol w="43162">
                  <a:extLst>
                    <a:ext uri="{9D8B030D-6E8A-4147-A177-3AD203B41FA5}">
                      <a16:colId xmlns:a16="http://schemas.microsoft.com/office/drawing/2014/main" val="2773839647"/>
                    </a:ext>
                  </a:extLst>
                </a:gridCol>
                <a:gridCol w="46039">
                  <a:extLst>
                    <a:ext uri="{9D8B030D-6E8A-4147-A177-3AD203B41FA5}">
                      <a16:colId xmlns:a16="http://schemas.microsoft.com/office/drawing/2014/main" val="758595677"/>
                    </a:ext>
                  </a:extLst>
                </a:gridCol>
                <a:gridCol w="863224">
                  <a:extLst>
                    <a:ext uri="{9D8B030D-6E8A-4147-A177-3AD203B41FA5}">
                      <a16:colId xmlns:a16="http://schemas.microsoft.com/office/drawing/2014/main" val="1117322990"/>
                    </a:ext>
                  </a:extLst>
                </a:gridCol>
              </a:tblGrid>
              <a:tr h="25375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Points d'Apports Volontaires (PAV)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Porte à Porte (PAP)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Déchets des Services Techniques (DST)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06245"/>
                  </a:ext>
                </a:extLst>
              </a:tr>
              <a:tr h="209728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994449"/>
                  </a:ext>
                </a:extLst>
              </a:tr>
              <a:tr h="4766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Recyclables secs hors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Emballages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Recyclables secs hors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Déchets Végétaux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Encombrants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Emballages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Enfouissable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Valorisable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Inertes et Gravats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Déchets végétaux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Dépôts Sauvages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623555"/>
                  </a:ext>
                </a:extLst>
              </a:tr>
              <a:tr h="4170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- 9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- 98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- 596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- 8 873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- 1 911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+ 1 811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- 1 683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- 893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- 2 526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+ 81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- 447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- 4 641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- 17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213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65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5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E6B172A2-6BF4-0A5F-35B9-E233286A0F2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866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>
                <a:solidFill>
                  <a:srgbClr val="E7F6F2"/>
                </a:solidFill>
                <a:latin typeface="Arial Nova Cond Light" panose="020B0306020202020204" pitchFamily="34" charset="0"/>
              </a:rPr>
              <a:t>Hypothèses : Evolutions des tonnages en déchèteries 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/>
                <a:uLnTx/>
                <a:uFillTx/>
                <a:latin typeface="Arial Nova Cond Light" panose="020B0306020202020204" pitchFamily="34" charset="0"/>
                <a:ea typeface="+mj-ea"/>
                <a:cs typeface="+mj-cs"/>
              </a:rPr>
              <a:t>(-15%)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6EB4BAA-B705-E28D-4D5A-B44F73B986F2}"/>
              </a:ext>
            </a:extLst>
          </p:cNvPr>
          <p:cNvSpPr txBox="1"/>
          <p:nvPr/>
        </p:nvSpPr>
        <p:spPr>
          <a:xfrm>
            <a:off x="178034" y="1046695"/>
            <a:ext cx="178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 Light" panose="020B0306020202020204" pitchFamily="34" charset="0"/>
              </a:rPr>
              <a:t>Estimés pour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03EB2DB-388D-A1D8-5467-B7F54B44C7D9}"/>
              </a:ext>
            </a:extLst>
          </p:cNvPr>
          <p:cNvSpPr txBox="1"/>
          <p:nvPr/>
        </p:nvSpPr>
        <p:spPr>
          <a:xfrm>
            <a:off x="162361" y="2785315"/>
            <a:ext cx="177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 Light" panose="020B0306020202020204" pitchFamily="34" charset="0"/>
              </a:rPr>
              <a:t>V</a:t>
            </a:r>
            <a:r>
              <a:rPr kumimoji="0" lang="fr-FR" b="1" i="0" u="none" strike="noStrike" kern="1200" cap="none" spc="0" normalizeH="0" baseline="0" noProof="0" dirty="0" err="1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otés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 pour 2022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B065A6D-2488-DCE8-7CF4-B35C61528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635224"/>
              </p:ext>
            </p:extLst>
          </p:nvPr>
        </p:nvGraphicFramePr>
        <p:xfrm>
          <a:off x="178034" y="3230347"/>
          <a:ext cx="11835932" cy="1201819"/>
        </p:xfrm>
        <a:graphic>
          <a:graphicData uri="http://schemas.openxmlformats.org/drawingml/2006/table">
            <a:tbl>
              <a:tblPr/>
              <a:tblGrid>
                <a:gridCol w="805713">
                  <a:extLst>
                    <a:ext uri="{9D8B030D-6E8A-4147-A177-3AD203B41FA5}">
                      <a16:colId xmlns:a16="http://schemas.microsoft.com/office/drawing/2014/main" val="3688647368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794786579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14572386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2521746368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139379848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350065023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2128606849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3344197530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4222922244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552823467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3651178024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522563409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922735495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2201539863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62253563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4100519130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834891312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880364675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3351467593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223228068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70031447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317833184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97666068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065775569"/>
                    </a:ext>
                  </a:extLst>
                </a:gridCol>
                <a:gridCol w="1651712">
                  <a:extLst>
                    <a:ext uri="{9D8B030D-6E8A-4147-A177-3AD203B41FA5}">
                      <a16:colId xmlns:a16="http://schemas.microsoft.com/office/drawing/2014/main" val="3231736941"/>
                    </a:ext>
                  </a:extLst>
                </a:gridCol>
              </a:tblGrid>
              <a:tr h="7931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Enfouissable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Inertes et Gravats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Valorisable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Déchets Végétaux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Ferrailles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Cartons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Plâtre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Emballages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Recyclables secs hors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Pneumatiques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Jantés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Déchets Dangereux Spécifiques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Ordures Ménagères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TOTAL DONNÉES MASSIQUES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004724"/>
                  </a:ext>
                </a:extLst>
              </a:tr>
              <a:tr h="4086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63 233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45 953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38 487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22 391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5 457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1 080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664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376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277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45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723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0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178 688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29120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B62E1BC-8A4A-3C97-FB32-6F29B2B32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705754"/>
              </p:ext>
            </p:extLst>
          </p:nvPr>
        </p:nvGraphicFramePr>
        <p:xfrm>
          <a:off x="178034" y="1516745"/>
          <a:ext cx="11835932" cy="1192870"/>
        </p:xfrm>
        <a:graphic>
          <a:graphicData uri="http://schemas.openxmlformats.org/drawingml/2006/table">
            <a:tbl>
              <a:tblPr/>
              <a:tblGrid>
                <a:gridCol w="805713">
                  <a:extLst>
                    <a:ext uri="{9D8B030D-6E8A-4147-A177-3AD203B41FA5}">
                      <a16:colId xmlns:a16="http://schemas.microsoft.com/office/drawing/2014/main" val="2626564228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852634610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3654010382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448717583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56594502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632355769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964605802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3182567754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3661207154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692220864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837335875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886117438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2180380640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4027355264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2210243326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666861730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2538711992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511405003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3895212855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711816702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538863935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509178896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965624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3306984126"/>
                    </a:ext>
                  </a:extLst>
                </a:gridCol>
                <a:gridCol w="1651712">
                  <a:extLst>
                    <a:ext uri="{9D8B030D-6E8A-4147-A177-3AD203B41FA5}">
                      <a16:colId xmlns:a16="http://schemas.microsoft.com/office/drawing/2014/main" val="1262057224"/>
                    </a:ext>
                  </a:extLst>
                </a:gridCol>
              </a:tblGrid>
              <a:tr h="8153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Enfouissable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Inertes et Gravats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Valorisable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Déchets Végétaux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Ferrailles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Cartons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Plâtre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Emballages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Recyclables secs hors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Pneumatiques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Jantés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Déchets Dangereux Spécifiques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Ordures Ménagères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TOTAL DONNÉES MASSIQUES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334381"/>
                  </a:ext>
                </a:extLst>
              </a:tr>
              <a:tr h="3775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48 942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37 830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35 791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20 802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5 004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1 246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684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460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213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71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553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5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151 601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647995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FCAC88BD-B67F-1439-9D2E-A8C30F1918B8}"/>
              </a:ext>
            </a:extLst>
          </p:cNvPr>
          <p:cNvSpPr txBox="1"/>
          <p:nvPr/>
        </p:nvSpPr>
        <p:spPr>
          <a:xfrm>
            <a:off x="162361" y="4523935"/>
            <a:ext cx="260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Variation entre 2023 et 2022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08E28F6-F1A8-171B-50E8-2E64AD33C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33785"/>
              </p:ext>
            </p:extLst>
          </p:nvPr>
        </p:nvGraphicFramePr>
        <p:xfrm>
          <a:off x="178034" y="5029789"/>
          <a:ext cx="11835932" cy="1321706"/>
        </p:xfrm>
        <a:graphic>
          <a:graphicData uri="http://schemas.openxmlformats.org/drawingml/2006/table">
            <a:tbl>
              <a:tblPr/>
              <a:tblGrid>
                <a:gridCol w="805713">
                  <a:extLst>
                    <a:ext uri="{9D8B030D-6E8A-4147-A177-3AD203B41FA5}">
                      <a16:colId xmlns:a16="http://schemas.microsoft.com/office/drawing/2014/main" val="3688647368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794786579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14572386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2521746368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139379848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350065023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2128606849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3344197530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4222922244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552823467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3651178024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522563409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922735495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2201539863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62253563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4100519130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834891312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880364675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3351467593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223228068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170031447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317833184"/>
                    </a:ext>
                  </a:extLst>
                </a:gridCol>
                <a:gridCol w="805713">
                  <a:extLst>
                    <a:ext uri="{9D8B030D-6E8A-4147-A177-3AD203B41FA5}">
                      <a16:colId xmlns:a16="http://schemas.microsoft.com/office/drawing/2014/main" val="976660687"/>
                    </a:ext>
                  </a:extLst>
                </a:gridCol>
                <a:gridCol w="42972">
                  <a:extLst>
                    <a:ext uri="{9D8B030D-6E8A-4147-A177-3AD203B41FA5}">
                      <a16:colId xmlns:a16="http://schemas.microsoft.com/office/drawing/2014/main" val="1065775569"/>
                    </a:ext>
                  </a:extLst>
                </a:gridCol>
                <a:gridCol w="1651712">
                  <a:extLst>
                    <a:ext uri="{9D8B030D-6E8A-4147-A177-3AD203B41FA5}">
                      <a16:colId xmlns:a16="http://schemas.microsoft.com/office/drawing/2014/main" val="3231736941"/>
                    </a:ext>
                  </a:extLst>
                </a:gridCol>
              </a:tblGrid>
              <a:tr h="7711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Enfouissable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Inertes et Gravats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Valorisable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Déchets Végétaux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Ferrailles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Cartons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Plâtre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Emballages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Recyclables secs hors Verre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Pneumatiques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Jantés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Déchets Dangereux Spécifiques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Ordures Ménagères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</a:rPr>
                        <a:t>TOTAL DONNÉES MASSIQUES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004724"/>
                  </a:ext>
                </a:extLst>
              </a:tr>
              <a:tr h="5505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- 14 291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-8 123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- 2 696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- 1 589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- 453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 166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- 20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- 84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- 64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-26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- 170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+ 5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 Cond Light" panose="020B0306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Cond Light" panose="020B0306020202020204" pitchFamily="34" charset="0"/>
                        </a:rPr>
                        <a:t>- 27 087 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29120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56A5E79-A880-59A6-28D4-47BEB86676E9}"/>
              </a:ext>
            </a:extLst>
          </p:cNvPr>
          <p:cNvSpPr txBox="1"/>
          <p:nvPr/>
        </p:nvSpPr>
        <p:spPr>
          <a:xfrm>
            <a:off x="162361" y="6332863"/>
            <a:ext cx="79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-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23 %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A2DFBA4-F13A-0D79-EDFC-5E1066ADF824}"/>
              </a:ext>
            </a:extLst>
          </p:cNvPr>
          <p:cNvSpPr txBox="1"/>
          <p:nvPr/>
        </p:nvSpPr>
        <p:spPr>
          <a:xfrm>
            <a:off x="1068215" y="6330438"/>
            <a:ext cx="79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- 18 %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092C056-97D6-D66E-B792-6CC38E335FD1}"/>
              </a:ext>
            </a:extLst>
          </p:cNvPr>
          <p:cNvSpPr txBox="1"/>
          <p:nvPr/>
        </p:nvSpPr>
        <p:spPr>
          <a:xfrm>
            <a:off x="1862983" y="6320212"/>
            <a:ext cx="79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E7F6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 Light" panose="020B0306020202020204" pitchFamily="34" charset="0"/>
                <a:ea typeface="+mn-ea"/>
                <a:cs typeface="+mn-cs"/>
              </a:rPr>
              <a:t>- 7 %</a:t>
            </a:r>
          </a:p>
        </p:txBody>
      </p:sp>
    </p:spTree>
    <p:extLst>
      <p:ext uri="{BB962C8B-B14F-4D97-AF65-F5344CB8AC3E}">
        <p14:creationId xmlns:p14="http://schemas.microsoft.com/office/powerpoint/2010/main" val="207131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5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E6B172A2-6BF4-0A5F-35B9-E233286A0F2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866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400" dirty="0">
                <a:solidFill>
                  <a:srgbClr val="E7F6F2"/>
                </a:solidFill>
                <a:latin typeface="Arial Nova Cond Light" panose="020B0306020202020204" pitchFamily="34" charset="0"/>
              </a:rPr>
              <a:t>Hypothèses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797988-AC67-78DD-1AB7-7B0D6C5EF81E}"/>
              </a:ext>
            </a:extLst>
          </p:cNvPr>
          <p:cNvSpPr txBox="1"/>
          <p:nvPr/>
        </p:nvSpPr>
        <p:spPr>
          <a:xfrm>
            <a:off x="282011" y="1335505"/>
            <a:ext cx="11093847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Evolution des recettes par rapport aux contributions votées en 2022 :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fr-FR" sz="28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1828800" lvl="3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Usagers « professionnels » : + 1 575 000 € soit + 352%</a:t>
            </a:r>
          </a:p>
          <a:p>
            <a:pPr marL="457200" lvl="3" indent="-4572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fr-FR" sz="32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1793875" lvl="3" indent="-452438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Energies : + 2 280 000 € soit  1 240%</a:t>
            </a:r>
          </a:p>
          <a:p>
            <a:pPr marL="1793875" lvl="3" indent="-452438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fr-FR" sz="32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marL="1793875" lvl="3" indent="-452438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E7F6F2"/>
                </a:solidFill>
                <a:latin typeface="Arial Nova Cond Light" panose="020B0306020202020204" pitchFamily="34" charset="0"/>
                <a:ea typeface="+mj-ea"/>
                <a:cs typeface="+mj-cs"/>
              </a:rPr>
              <a:t>Ventes matières : 500 000 € soit + 71,5%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fr-FR" sz="24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fr-FR" sz="24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810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5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E6B172A2-6BF4-0A5F-35B9-E233286A0F2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866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400" dirty="0">
                <a:solidFill>
                  <a:srgbClr val="E7F6F2"/>
                </a:solidFill>
                <a:latin typeface="Arial Nova Cond Light" panose="020B0306020202020204" pitchFamily="34" charset="0"/>
              </a:rPr>
              <a:t>Impacts actualisation des indices et TGAP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797988-AC67-78DD-1AB7-7B0D6C5EF81E}"/>
              </a:ext>
            </a:extLst>
          </p:cNvPr>
          <p:cNvSpPr txBox="1"/>
          <p:nvPr/>
        </p:nvSpPr>
        <p:spPr>
          <a:xfrm>
            <a:off x="282011" y="1335505"/>
            <a:ext cx="1109384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lnSpc>
                <a:spcPct val="90000"/>
              </a:lnSpc>
              <a:spcBef>
                <a:spcPct val="0"/>
              </a:spcBef>
            </a:pPr>
            <a:endParaRPr lang="fr-FR" sz="24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fr-FR" sz="2400" dirty="0">
              <a:solidFill>
                <a:srgbClr val="E7F6F2"/>
              </a:solidFill>
              <a:latin typeface="Arial Nova Cond Light" panose="020B0306020202020204" pitchFamily="34" charset="0"/>
              <a:ea typeface="+mj-ea"/>
              <a:cs typeface="+mj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F36E11C-AD15-F3C7-D318-F6625F1DB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66" y="1011429"/>
            <a:ext cx="11296867" cy="584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6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5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E6B172A2-6BF4-0A5F-35B9-E233286A0F2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866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400" dirty="0">
                <a:solidFill>
                  <a:srgbClr val="E7F6F2"/>
                </a:solidFill>
                <a:latin typeface="Arial Nova Cond Light" panose="020B0306020202020204" pitchFamily="34" charset="0"/>
              </a:rPr>
              <a:t>Contributions par EPCI estimées pour 2023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787CCED-9E38-3C58-0669-0D85B0060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109" y="985837"/>
            <a:ext cx="8722378" cy="571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93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783</Words>
  <Application>Microsoft Office PowerPoint</Application>
  <PresentationFormat>Grand écran</PresentationFormat>
  <Paragraphs>220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Arial Nova</vt:lpstr>
      <vt:lpstr>Arial Nova Cond Light</vt:lpstr>
      <vt:lpstr>Calibri</vt:lpstr>
      <vt:lpstr>Calibri Light</vt:lpstr>
      <vt:lpstr>Wingdings</vt:lpstr>
      <vt:lpstr>Thème Office</vt:lpstr>
      <vt:lpstr>SIREDOM  Contributions 2023  Présentation  </vt:lpstr>
      <vt:lpstr>Sommaire</vt:lpstr>
      <vt:lpstr>Présentation PowerPoint</vt:lpstr>
      <vt:lpstr>Hypothèses : Evolution de la population (moyenne des évolutions des 4 dernières années)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au 30 juin 2022</dc:title>
  <dc:creator>Bruno PATRICE</dc:creator>
  <cp:lastModifiedBy>Bruno PATRICE</cp:lastModifiedBy>
  <cp:revision>112</cp:revision>
  <dcterms:created xsi:type="dcterms:W3CDTF">2022-08-29T07:01:25Z</dcterms:created>
  <dcterms:modified xsi:type="dcterms:W3CDTF">2022-11-25T09:12:51Z</dcterms:modified>
</cp:coreProperties>
</file>